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5181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200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856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797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663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35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2737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08324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971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110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995570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9487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414851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9553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7877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415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8771A-1B96-4A71-821F-68F377FF855E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211C685-D9B2-41D7-AAC9-212D87C4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104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30" r:id="rId15"/>
    <p:sldLayoutId id="214748383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791" y="1316601"/>
            <a:ext cx="7280321" cy="41120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237" y="4694349"/>
            <a:ext cx="2026521" cy="20265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856" y="183261"/>
            <a:ext cx="3918660" cy="3918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22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000" b="1" dirty="0" smtClean="0">
                <a:latin typeface="NTPreCursive" panose="03000400000000000000" pitchFamily="66" charset="0"/>
              </a:rPr>
              <a:t>Purpose of the MTC</a:t>
            </a:r>
            <a:endParaRPr lang="en-GB" sz="5000" b="1" dirty="0">
              <a:latin typeface="NTPreCursive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9522734" cy="3880773"/>
          </a:xfrm>
        </p:spPr>
        <p:txBody>
          <a:bodyPr>
            <a:noAutofit/>
          </a:bodyPr>
          <a:lstStyle/>
          <a:p>
            <a:r>
              <a:rPr lang="en-GB" sz="2500" dirty="0" smtClean="0">
                <a:latin typeface="NTPreCursive" panose="03000400000000000000" pitchFamily="66" charset="0"/>
              </a:rPr>
              <a:t>The purpose of the Multiplication </a:t>
            </a:r>
            <a:r>
              <a:rPr lang="en-GB" sz="2500" dirty="0">
                <a:latin typeface="NTPreCursive" panose="03000400000000000000" pitchFamily="66" charset="0"/>
              </a:rPr>
              <a:t>T</a:t>
            </a:r>
            <a:r>
              <a:rPr lang="en-GB" sz="2500" dirty="0" smtClean="0">
                <a:latin typeface="NTPreCursive" panose="03000400000000000000" pitchFamily="66" charset="0"/>
              </a:rPr>
              <a:t>ables Check (MTC) is to determine whether year 4 pupils can fluently recall their multiplication tables.</a:t>
            </a:r>
          </a:p>
          <a:p>
            <a:endParaRPr lang="en-GB" sz="2500" dirty="0">
              <a:latin typeface="NTPreCursive" panose="03000400000000000000" pitchFamily="66" charset="0"/>
            </a:endParaRPr>
          </a:p>
          <a:p>
            <a:r>
              <a:rPr lang="en-GB" sz="2500" dirty="0" smtClean="0">
                <a:latin typeface="NTPreCursive" panose="03000400000000000000" pitchFamily="66" charset="0"/>
              </a:rPr>
              <a:t>National curriculum: </a:t>
            </a:r>
            <a:r>
              <a:rPr lang="en-GB" sz="2500" i="1" dirty="0" smtClean="0">
                <a:latin typeface="NTPreCursive" panose="03000400000000000000" pitchFamily="66" charset="0"/>
              </a:rPr>
              <a:t>By the end of year 4, pupils should have memorised their multiplication tables up to and including the 12 multiplication table and show precision and fluency in their work.</a:t>
            </a:r>
          </a:p>
          <a:p>
            <a:endParaRPr lang="en-GB" sz="2500" i="1" dirty="0">
              <a:latin typeface="NTPreCursive" panose="03000400000000000000" pitchFamily="66" charset="0"/>
            </a:endParaRPr>
          </a:p>
          <a:p>
            <a:r>
              <a:rPr lang="en-GB" sz="2500" dirty="0" smtClean="0">
                <a:latin typeface="NTPreCursive" panose="03000400000000000000" pitchFamily="66" charset="0"/>
              </a:rPr>
              <a:t>Y4 programme of study for maths: </a:t>
            </a:r>
            <a:r>
              <a:rPr lang="en-GB" sz="2500" i="1" dirty="0" smtClean="0">
                <a:latin typeface="NTPreCursive" panose="03000400000000000000" pitchFamily="66" charset="0"/>
              </a:rPr>
              <a:t>Pupils should be taught to recall multiplication and division facts for multiplication tables up to 12x12.</a:t>
            </a:r>
          </a:p>
          <a:p>
            <a:pPr marL="0" indent="0">
              <a:buNone/>
            </a:pPr>
            <a:r>
              <a:rPr lang="en-GB" sz="2500" dirty="0" smtClean="0">
                <a:solidFill>
                  <a:srgbClr val="FF0000"/>
                </a:solidFill>
                <a:latin typeface="NTPreCursive" panose="03000400000000000000" pitchFamily="66" charset="0"/>
              </a:rPr>
              <a:t>(NB. The MTC will only assess the instant recall on multiplication facts.)</a:t>
            </a:r>
            <a:endParaRPr lang="en-GB" sz="2500" dirty="0">
              <a:solidFill>
                <a:srgbClr val="FF0000"/>
              </a:solidFill>
              <a:latin typeface="NTPreCursive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563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500" u="sng" dirty="0" smtClean="0">
                <a:latin typeface="NTPreCursive" panose="03000400000000000000" pitchFamily="66" charset="0"/>
              </a:rPr>
              <a:t>What will the MTC look like for children?</a:t>
            </a:r>
            <a:endParaRPr lang="en-GB" sz="4500" u="sng" dirty="0">
              <a:latin typeface="NTPreCursive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32586"/>
            <a:ext cx="8949744" cy="4786045"/>
          </a:xfrm>
        </p:spPr>
        <p:txBody>
          <a:bodyPr>
            <a:normAutofit/>
          </a:bodyPr>
          <a:lstStyle/>
          <a:p>
            <a:r>
              <a:rPr lang="en-GB" sz="2500" dirty="0" smtClean="0">
                <a:latin typeface="NTPreCursive" panose="03000400000000000000" pitchFamily="66" charset="0"/>
              </a:rPr>
              <a:t>An online, on-screen digital assessment (tablet or computer).</a:t>
            </a:r>
          </a:p>
          <a:p>
            <a:r>
              <a:rPr lang="en-GB" sz="2500" dirty="0" smtClean="0">
                <a:latin typeface="NTPreCursive" panose="03000400000000000000" pitchFamily="66" charset="0"/>
              </a:rPr>
              <a:t>Less than 5 minutes to complete.</a:t>
            </a:r>
          </a:p>
          <a:p>
            <a:r>
              <a:rPr lang="en-GB" sz="2500" dirty="0" smtClean="0">
                <a:latin typeface="NTPreCursive" panose="03000400000000000000" pitchFamily="66" charset="0"/>
              </a:rPr>
              <a:t>25 questions with 6 seconds per question.</a:t>
            </a:r>
          </a:p>
          <a:p>
            <a:r>
              <a:rPr lang="en-GB" sz="2500" dirty="0" smtClean="0">
                <a:latin typeface="NTPreCursive" panose="03000400000000000000" pitchFamily="66" charset="0"/>
              </a:rPr>
              <a:t>Questions will take the form of: A x B = C (</a:t>
            </a:r>
            <a:r>
              <a:rPr lang="en-GB" sz="2500" dirty="0" err="1" smtClean="0">
                <a:latin typeface="NTPreCursive" panose="03000400000000000000" pitchFamily="66" charset="0"/>
              </a:rPr>
              <a:t>eg</a:t>
            </a:r>
            <a:r>
              <a:rPr lang="en-GB" sz="2500" dirty="0" smtClean="0">
                <a:latin typeface="NTPreCursive" panose="03000400000000000000" pitchFamily="66" charset="0"/>
              </a:rPr>
              <a:t>: 4 x 3 = 12)</a:t>
            </a:r>
          </a:p>
          <a:p>
            <a:r>
              <a:rPr lang="en-GB" sz="2500" dirty="0" smtClean="0">
                <a:latin typeface="NTPreCursive" panose="03000400000000000000" pitchFamily="66" charset="0"/>
              </a:rPr>
              <a:t>Each test is randomly assigned to a child, so no two tests are the same.</a:t>
            </a:r>
          </a:p>
          <a:p>
            <a:r>
              <a:rPr lang="en-GB" sz="2500" dirty="0" smtClean="0">
                <a:latin typeface="NTPreCursive" panose="03000400000000000000" pitchFamily="66" charset="0"/>
              </a:rPr>
              <a:t>Children can click ‘enter’ after inputting their answer, or they can simply wait for the 6seconds to pass and whatever answer they’ve inputted will be taken.</a:t>
            </a:r>
          </a:p>
          <a:p>
            <a:r>
              <a:rPr lang="en-GB" sz="2500" dirty="0" smtClean="0">
                <a:latin typeface="NTPreCursive" panose="03000400000000000000" pitchFamily="66" charset="0"/>
              </a:rPr>
              <a:t>There will be a 3 second pause between each question.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98519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000" dirty="0" smtClean="0">
                <a:latin typeface="NTPreCursive" panose="03000400000000000000" pitchFamily="66" charset="0"/>
              </a:rPr>
              <a:t>The MTC</a:t>
            </a:r>
            <a:endParaRPr lang="en-GB" sz="5000" dirty="0">
              <a:latin typeface="NTPreCursive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>
            <a:normAutofit/>
          </a:bodyPr>
          <a:lstStyle/>
          <a:p>
            <a:r>
              <a:rPr lang="en-GB" sz="2500" dirty="0" smtClean="0">
                <a:latin typeface="NTPreCursive" panose="03000400000000000000" pitchFamily="66" charset="0"/>
              </a:rPr>
              <a:t>The children are not allowed any other resources to support them with the MTC (</a:t>
            </a:r>
            <a:r>
              <a:rPr lang="en-GB" sz="2500" dirty="0" err="1" smtClean="0">
                <a:latin typeface="NTPreCursive" panose="03000400000000000000" pitchFamily="66" charset="0"/>
              </a:rPr>
              <a:t>eg</a:t>
            </a:r>
            <a:r>
              <a:rPr lang="en-GB" sz="2500" dirty="0" smtClean="0">
                <a:latin typeface="NTPreCursive" panose="03000400000000000000" pitchFamily="66" charset="0"/>
              </a:rPr>
              <a:t>: multiplication charts or grids).</a:t>
            </a:r>
          </a:p>
          <a:p>
            <a:r>
              <a:rPr lang="en-GB" sz="2500" dirty="0" smtClean="0">
                <a:latin typeface="NTPreCursive" panose="03000400000000000000" pitchFamily="66" charset="0"/>
              </a:rPr>
              <a:t>The MTC is automatically scored and the results will be available to schools after the assessment window for administrating the test closes. </a:t>
            </a:r>
          </a:p>
          <a:p>
            <a:r>
              <a:rPr lang="en-GB" sz="2500" dirty="0" smtClean="0">
                <a:latin typeface="NTPreCursive" panose="03000400000000000000" pitchFamily="66" charset="0"/>
              </a:rPr>
              <a:t>There will be no expected standard threshold for the MTC.</a:t>
            </a:r>
          </a:p>
          <a:p>
            <a:pPr marL="0" indent="0">
              <a:buNone/>
            </a:pPr>
            <a:endParaRPr lang="en-GB" sz="2500" dirty="0">
              <a:latin typeface="NTPreCursive" panose="03000400000000000000" pitchFamily="66" charset="0"/>
            </a:endParaRPr>
          </a:p>
          <a:p>
            <a:r>
              <a:rPr lang="en-GB" sz="2500" dirty="0" smtClean="0">
                <a:latin typeface="NTPreCursive" panose="03000400000000000000" pitchFamily="66" charset="0"/>
              </a:rPr>
              <a:t>The main focus is on children recalling multiplication facts quickly and fluently.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031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000" dirty="0" smtClean="0">
                <a:latin typeface="NTPreCursive" panose="03000400000000000000" pitchFamily="66" charset="0"/>
              </a:rPr>
              <a:t>The MTC finer details</a:t>
            </a:r>
            <a:endParaRPr lang="en-GB" sz="5000" dirty="0">
              <a:latin typeface="NTPreCursive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22707"/>
            <a:ext cx="8596668" cy="3880773"/>
          </a:xfrm>
        </p:spPr>
        <p:txBody>
          <a:bodyPr/>
          <a:lstStyle/>
          <a:p>
            <a:r>
              <a:rPr lang="en-GB" sz="2500" dirty="0" smtClean="0">
                <a:latin typeface="NTPreCursive" panose="03000400000000000000" pitchFamily="66" charset="0"/>
              </a:rPr>
              <a:t>Voluntary check in 2018-19</a:t>
            </a:r>
          </a:p>
          <a:p>
            <a:r>
              <a:rPr lang="en-GB" sz="2500" dirty="0" smtClean="0">
                <a:latin typeface="NTPreCursive" panose="03000400000000000000" pitchFamily="66" charset="0"/>
              </a:rPr>
              <a:t>Assessment window for voluntary pilot: 10</a:t>
            </a:r>
            <a:r>
              <a:rPr lang="en-GB" sz="2500" baseline="30000" dirty="0" smtClean="0">
                <a:latin typeface="NTPreCursive" panose="03000400000000000000" pitchFamily="66" charset="0"/>
              </a:rPr>
              <a:t>th</a:t>
            </a:r>
            <a:r>
              <a:rPr lang="en-GB" sz="2500" dirty="0" smtClean="0">
                <a:latin typeface="NTPreCursive" panose="03000400000000000000" pitchFamily="66" charset="0"/>
              </a:rPr>
              <a:t> to 28</a:t>
            </a:r>
            <a:r>
              <a:rPr lang="en-GB" sz="2500" baseline="30000" dirty="0" smtClean="0">
                <a:latin typeface="NTPreCursive" panose="03000400000000000000" pitchFamily="66" charset="0"/>
              </a:rPr>
              <a:t>th</a:t>
            </a:r>
            <a:r>
              <a:rPr lang="en-GB" sz="2500" dirty="0" smtClean="0">
                <a:latin typeface="NTPreCursive" panose="03000400000000000000" pitchFamily="66" charset="0"/>
              </a:rPr>
              <a:t> June 2019.</a:t>
            </a:r>
          </a:p>
          <a:p>
            <a:r>
              <a:rPr lang="en-GB" sz="2500" dirty="0" smtClean="0">
                <a:latin typeface="NTPreCursive" panose="03000400000000000000" pitchFamily="66" charset="0"/>
              </a:rPr>
              <a:t>Statutory for 2019-2020 onwards (every June).</a:t>
            </a:r>
          </a:p>
          <a:p>
            <a:r>
              <a:rPr lang="en-GB" sz="2500" dirty="0" smtClean="0">
                <a:latin typeface="NTPreCursive" panose="03000400000000000000" pitchFamily="66" charset="0"/>
              </a:rPr>
              <a:t>All pupils are required to take the check.</a:t>
            </a:r>
          </a:p>
          <a:p>
            <a:endParaRPr lang="en-GB" sz="2500" dirty="0">
              <a:latin typeface="NTPreCursive" panose="03000400000000000000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335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000" dirty="0" smtClean="0">
                <a:latin typeface="NTPreCursive" panose="03000400000000000000" pitchFamily="66" charset="0"/>
              </a:rPr>
              <a:t>The MTC and TT </a:t>
            </a:r>
            <a:r>
              <a:rPr lang="en-GB" sz="5000" dirty="0" err="1" smtClean="0">
                <a:latin typeface="NTPreCursive" panose="03000400000000000000" pitchFamily="66" charset="0"/>
              </a:rPr>
              <a:t>Rockstars</a:t>
            </a:r>
            <a:endParaRPr lang="en-GB" sz="5000" dirty="0">
              <a:latin typeface="NTPreCursive" panose="03000400000000000000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7008" y="290122"/>
            <a:ext cx="2276086" cy="1640278"/>
          </a:xfr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677334" y="2083316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NTPreCursive" panose="03000400000000000000" pitchFamily="66" charset="0"/>
              </a:rPr>
              <a:t>TT </a:t>
            </a:r>
            <a:r>
              <a:rPr lang="en-GB" sz="2800" dirty="0" err="1">
                <a:latin typeface="NTPreCursive" panose="03000400000000000000" pitchFamily="66" charset="0"/>
              </a:rPr>
              <a:t>Rockstars</a:t>
            </a:r>
            <a:r>
              <a:rPr lang="en-GB" sz="2800" dirty="0">
                <a:latin typeface="NTPreCursive" panose="03000400000000000000" pitchFamily="66" charset="0"/>
              </a:rPr>
              <a:t> ‘SOUNDCHECK’ game for Y4 pupils replicates the similar format of 25 questions with </a:t>
            </a:r>
            <a:r>
              <a:rPr lang="en-GB" sz="2800" dirty="0" smtClean="0">
                <a:latin typeface="NTPreCursive" panose="03000400000000000000" pitchFamily="66" charset="0"/>
              </a:rPr>
              <a:t>6 seconds </a:t>
            </a:r>
            <a:r>
              <a:rPr lang="en-GB" sz="2800" dirty="0">
                <a:latin typeface="NTPreCursive" panose="03000400000000000000" pitchFamily="66" charset="0"/>
              </a:rPr>
              <a:t>to answer each.</a:t>
            </a:r>
          </a:p>
          <a:p>
            <a:endParaRPr lang="en-GB" sz="2500" dirty="0" smtClean="0">
              <a:latin typeface="NTPreCursive" panose="03000400000000000000" pitchFamily="66" charset="0"/>
            </a:endParaRP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183" y="4998327"/>
            <a:ext cx="9744075" cy="14859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183" y="3114064"/>
            <a:ext cx="96774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86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35</TotalTime>
  <Words>351</Words>
  <Application>Microsoft Office PowerPoint</Application>
  <PresentationFormat>Widescreen</PresentationFormat>
  <Paragraphs>28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NTPreCursive</vt:lpstr>
      <vt:lpstr>Trebuchet MS</vt:lpstr>
      <vt:lpstr>Wingdings 3</vt:lpstr>
      <vt:lpstr>Facet</vt:lpstr>
      <vt:lpstr>PowerPoint Presentation</vt:lpstr>
      <vt:lpstr>Purpose of the MTC</vt:lpstr>
      <vt:lpstr>What will the MTC look like for children?</vt:lpstr>
      <vt:lpstr>The MTC</vt:lpstr>
      <vt:lpstr>The MTC finer details</vt:lpstr>
      <vt:lpstr>The MTC and TT Rockstars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6</cp:revision>
  <dcterms:created xsi:type="dcterms:W3CDTF">2018-11-16T12:13:24Z</dcterms:created>
  <dcterms:modified xsi:type="dcterms:W3CDTF">2019-01-25T13:49:28Z</dcterms:modified>
</cp:coreProperties>
</file>