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6858000" cy="9144000"/>
  <p:embeddedFontLst>
    <p:embeddedFont>
      <p:font typeface="Alfa Slab One" panose="020B0604020202020204" charset="0"/>
      <p:regular r:id="rId9"/>
    </p:embeddedFont>
    <p:embeddedFont>
      <p:font typeface="Proxima Nova" panose="020B0604020202020204" charset="0"/>
      <p:regular r:id="rId10"/>
      <p:bold r:id="rId11"/>
      <p:italic r:id="rId12"/>
      <p:boldItalic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726" y="7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48514388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 name="Google Shape;5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67785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ae3b4e4b1b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ae3b4e4b1b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18259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ae3b4e4b1b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ae3b4e4b1b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49553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ae3b4e4b1b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ae3b4e4b1b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75280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ae3ad9fe16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ae3ad9fe16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622007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ae3b4e4b1b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ae3b4e4b1b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47098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cxnSp>
        <p:nvCxnSpPr>
          <p:cNvPr id="10" name="Google Shape;10;p2"/>
          <p:cNvCxnSpPr/>
          <p:nvPr/>
        </p:nvCxnSpPr>
        <p:spPr>
          <a:xfrm>
            <a:off x="4278300" y="2751163"/>
            <a:ext cx="587400" cy="0"/>
          </a:xfrm>
          <a:prstGeom prst="straightConnector1">
            <a:avLst/>
          </a:prstGeom>
          <a:noFill/>
          <a:ln w="76200" cap="flat" cmpd="sng">
            <a:solidFill>
              <a:schemeClr val="dk1"/>
            </a:solidFill>
            <a:prstDash val="solid"/>
            <a:round/>
            <a:headEnd type="none" w="sm" len="sm"/>
            <a:tailEnd type="none" w="sm" len="sm"/>
          </a:ln>
        </p:spPr>
      </p:cxnSp>
      <p:sp>
        <p:nvSpPr>
          <p:cNvPr id="11" name="Google Shape;11;p2"/>
          <p:cNvSpPr txBox="1">
            <a:spLocks noGrp="1"/>
          </p:cNvSpPr>
          <p:nvPr>
            <p:ph type="ctrTitle"/>
          </p:nvPr>
        </p:nvSpPr>
        <p:spPr>
          <a:xfrm>
            <a:off x="311700" y="595975"/>
            <a:ext cx="8520600" cy="1957800"/>
          </a:xfrm>
          <a:prstGeom prst="rect">
            <a:avLst/>
          </a:prstGeom>
        </p:spPr>
        <p:txBody>
          <a:bodyPr spcFirstLastPara="1" wrap="square" lIns="91425" tIns="91425" rIns="91425" bIns="91425" anchor="b" anchorCtr="0">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2" name="Google Shape;12;p2"/>
          <p:cNvSpPr txBox="1">
            <a:spLocks noGrp="1"/>
          </p:cNvSpPr>
          <p:nvPr>
            <p:ph type="subTitle" idx="1"/>
          </p:nvPr>
        </p:nvSpPr>
        <p:spPr>
          <a:xfrm>
            <a:off x="311700" y="3165823"/>
            <a:ext cx="8520600" cy="7335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311700" y="2480550"/>
            <a:ext cx="8114400" cy="2445900"/>
          </a:xfrm>
          <a:prstGeom prst="rect">
            <a:avLst/>
          </a:prstGeom>
        </p:spPr>
        <p:txBody>
          <a:bodyPr spcFirstLastPara="1" wrap="square" lIns="91425" tIns="91425" rIns="91425" bIns="91425" anchor="b" anchorCtr="0">
            <a:no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a:endParaRPr/>
          </a:p>
        </p:txBody>
      </p:sp>
      <p:sp>
        <p:nvSpPr>
          <p:cNvPr id="16" name="Google Shape;16;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19" name="Google Shape;19;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0" name="Google Shape;2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5" name="Google Shape;2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8" name="Google Shape;28;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6318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1" name="Google Shape;31;p7"/>
          <p:cNvSpPr txBox="1">
            <a:spLocks noGrp="1"/>
          </p:cNvSpPr>
          <p:nvPr>
            <p:ph type="body" idx="1"/>
          </p:nvPr>
        </p:nvSpPr>
        <p:spPr>
          <a:xfrm>
            <a:off x="311700" y="1490875"/>
            <a:ext cx="2808000" cy="30780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2" name="Google Shape;32;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90250" y="526350"/>
            <a:ext cx="5683800" cy="40908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35" name="Google Shape;35;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6"/>
        <p:cNvGrpSpPr/>
        <p:nvPr/>
      </p:nvGrpSpPr>
      <p:grpSpPr>
        <a:xfrm>
          <a:off x="0" y="0"/>
          <a:ext cx="0" cy="0"/>
          <a:chOff x="0" y="0"/>
          <a:chExt cx="0" cy="0"/>
        </a:xfrm>
      </p:grpSpPr>
      <p:sp>
        <p:nvSpPr>
          <p:cNvPr id="37" name="Google Shape;37;p9"/>
          <p:cNvSpPr/>
          <p:nvPr/>
        </p:nvSpPr>
        <p:spPr>
          <a:xfrm>
            <a:off x="4572000" y="10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8" name="Google Shape;38;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39" name="Google Shape;39;p9"/>
          <p:cNvSpPr txBox="1">
            <a:spLocks noGrp="1"/>
          </p:cNvSpPr>
          <p:nvPr>
            <p:ph type="title"/>
          </p:nvPr>
        </p:nvSpPr>
        <p:spPr>
          <a:xfrm>
            <a:off x="265500" y="1375599"/>
            <a:ext cx="4045200" cy="1551900"/>
          </a:xfrm>
          <a:prstGeom prst="rect">
            <a:avLst/>
          </a:prstGeom>
        </p:spPr>
        <p:txBody>
          <a:bodyPr spcFirstLastPara="1" wrap="square" lIns="91425" tIns="91425" rIns="91425" bIns="91425" anchor="b" anchorCtr="0">
            <a:no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40" name="Google Shape;40;p9"/>
          <p:cNvSpPr txBox="1">
            <a:spLocks noGrp="1"/>
          </p:cNvSpPr>
          <p:nvPr>
            <p:ph type="subTitle" idx="1"/>
          </p:nvPr>
        </p:nvSpPr>
        <p:spPr>
          <a:xfrm>
            <a:off x="265500" y="2981125"/>
            <a:ext cx="4045200" cy="13455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41" name="Google Shape;41;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42" name="Google Shape;42;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10"/>
          <p:cNvSpPr txBox="1">
            <a:spLocks noGrp="1"/>
          </p:cNvSpPr>
          <p:nvPr>
            <p:ph type="body" idx="1"/>
          </p:nvPr>
        </p:nvSpPr>
        <p:spPr>
          <a:xfrm>
            <a:off x="319500" y="4233725"/>
            <a:ext cx="5998800" cy="598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a:endParaRPr/>
          </a:p>
        </p:txBody>
      </p:sp>
      <p:sp>
        <p:nvSpPr>
          <p:cNvPr id="45" name="Google Shape;45;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11"/>
          <p:cNvSpPr txBox="1">
            <a:spLocks noGrp="1"/>
          </p:cNvSpPr>
          <p:nvPr>
            <p:ph type="title" hasCustomPrompt="1"/>
          </p:nvPr>
        </p:nvSpPr>
        <p:spPr>
          <a:xfrm>
            <a:off x="311700" y="1167925"/>
            <a:ext cx="8520600" cy="19800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t>xx%</a:t>
            </a:r>
          </a:p>
        </p:txBody>
      </p:sp>
      <p:sp>
        <p:nvSpPr>
          <p:cNvPr id="48" name="Google Shape;48;p11"/>
          <p:cNvSpPr txBox="1">
            <a:spLocks noGrp="1"/>
          </p:cNvSpPr>
          <p:nvPr>
            <p:ph type="body" idx="1"/>
          </p:nvPr>
        </p:nvSpPr>
        <p:spPr>
          <a:xfrm>
            <a:off x="311700" y="3224250"/>
            <a:ext cx="8520600" cy="10716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9" name="Google Shape;4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ameday">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Proxima Nova"/>
              <a:buChar char="●"/>
              <a:defRPr sz="1800">
                <a:solidFill>
                  <a:schemeClr val="dk2"/>
                </a:solidFill>
                <a:latin typeface="Proxima Nova"/>
                <a:ea typeface="Proxima Nova"/>
                <a:cs typeface="Proxima Nova"/>
                <a:sym typeface="Proxima Nova"/>
              </a:defRPr>
            </a:lvl1pPr>
            <a:lvl2pPr marL="914400" lvl="1" indent="-3175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2pPr>
            <a:lvl3pPr marL="1371600" lvl="2" indent="-3175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3pPr>
            <a:lvl4pPr marL="1828800" lvl="3" indent="-3175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4pPr>
            <a:lvl5pPr marL="2286000" lvl="4" indent="-3175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5pPr>
            <a:lvl6pPr marL="2743200" lvl="5" indent="-3175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6pPr>
            <a:lvl7pPr marL="3200400" lvl="6" indent="-3175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7pPr>
            <a:lvl8pPr marL="3657600" lvl="7" indent="-3175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8pPr>
            <a:lvl9pPr marL="4114800" lvl="8" indent="-317500">
              <a:lnSpc>
                <a:spcPct val="115000"/>
              </a:lnSpc>
              <a:spcBef>
                <a:spcPts val="1600"/>
              </a:spcBef>
              <a:spcAft>
                <a:spcPts val="1600"/>
              </a:spcAft>
              <a:buClr>
                <a:schemeClr val="dk2"/>
              </a:buClr>
              <a:buSzPts val="1400"/>
              <a:buFont typeface="Proxima Nova"/>
              <a:buChar char="■"/>
              <a:defRPr>
                <a:solidFill>
                  <a:schemeClr val="dk2"/>
                </a:solidFill>
                <a:latin typeface="Proxima Nova"/>
                <a:ea typeface="Proxima Nova"/>
                <a:cs typeface="Proxima Nova"/>
                <a:sym typeface="Proxima Nova"/>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latin typeface="Proxima Nova"/>
                <a:ea typeface="Proxima Nova"/>
                <a:cs typeface="Proxima Nova"/>
                <a:sym typeface="Proxima Nova"/>
              </a:defRPr>
            </a:lvl1pPr>
            <a:lvl2pPr lvl="1" algn="r">
              <a:buNone/>
              <a:defRPr sz="1000">
                <a:solidFill>
                  <a:schemeClr val="dk2"/>
                </a:solidFill>
                <a:latin typeface="Proxima Nova"/>
                <a:ea typeface="Proxima Nova"/>
                <a:cs typeface="Proxima Nova"/>
                <a:sym typeface="Proxima Nova"/>
              </a:defRPr>
            </a:lvl2pPr>
            <a:lvl3pPr lvl="2" algn="r">
              <a:buNone/>
              <a:defRPr sz="1000">
                <a:solidFill>
                  <a:schemeClr val="dk2"/>
                </a:solidFill>
                <a:latin typeface="Proxima Nova"/>
                <a:ea typeface="Proxima Nova"/>
                <a:cs typeface="Proxima Nova"/>
                <a:sym typeface="Proxima Nova"/>
              </a:defRPr>
            </a:lvl3pPr>
            <a:lvl4pPr lvl="3" algn="r">
              <a:buNone/>
              <a:defRPr sz="1000">
                <a:solidFill>
                  <a:schemeClr val="dk2"/>
                </a:solidFill>
                <a:latin typeface="Proxima Nova"/>
                <a:ea typeface="Proxima Nova"/>
                <a:cs typeface="Proxima Nova"/>
                <a:sym typeface="Proxima Nova"/>
              </a:defRPr>
            </a:lvl4pPr>
            <a:lvl5pPr lvl="4" algn="r">
              <a:buNone/>
              <a:defRPr sz="1000">
                <a:solidFill>
                  <a:schemeClr val="dk2"/>
                </a:solidFill>
                <a:latin typeface="Proxima Nova"/>
                <a:ea typeface="Proxima Nova"/>
                <a:cs typeface="Proxima Nova"/>
                <a:sym typeface="Proxima Nova"/>
              </a:defRPr>
            </a:lvl5pPr>
            <a:lvl6pPr lvl="5" algn="r">
              <a:buNone/>
              <a:defRPr sz="1000">
                <a:solidFill>
                  <a:schemeClr val="dk2"/>
                </a:solidFill>
                <a:latin typeface="Proxima Nova"/>
                <a:ea typeface="Proxima Nova"/>
                <a:cs typeface="Proxima Nova"/>
                <a:sym typeface="Proxima Nova"/>
              </a:defRPr>
            </a:lvl6pPr>
            <a:lvl7pPr lvl="6" algn="r">
              <a:buNone/>
              <a:defRPr sz="1000">
                <a:solidFill>
                  <a:schemeClr val="dk2"/>
                </a:solidFill>
                <a:latin typeface="Proxima Nova"/>
                <a:ea typeface="Proxima Nova"/>
                <a:cs typeface="Proxima Nova"/>
                <a:sym typeface="Proxima Nova"/>
              </a:defRPr>
            </a:lvl7pPr>
            <a:lvl8pPr lvl="7" algn="r">
              <a:buNone/>
              <a:defRPr sz="1000">
                <a:solidFill>
                  <a:schemeClr val="dk2"/>
                </a:solidFill>
                <a:latin typeface="Proxima Nova"/>
                <a:ea typeface="Proxima Nova"/>
                <a:cs typeface="Proxima Nova"/>
                <a:sym typeface="Proxima Nova"/>
              </a:defRPr>
            </a:lvl8pPr>
            <a:lvl9pPr lvl="8" algn="r">
              <a:buNone/>
              <a:defRPr sz="1000">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drive.google.com/file/d/12gzoB0B0sGvqle5APvapEwfRqheOKy9R/view"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13"/>
          <p:cNvSpPr txBox="1">
            <a:spLocks noGrp="1"/>
          </p:cNvSpPr>
          <p:nvPr>
            <p:ph type="ctrTitle"/>
          </p:nvPr>
        </p:nvSpPr>
        <p:spPr>
          <a:xfrm>
            <a:off x="311700" y="595975"/>
            <a:ext cx="8520600" cy="1957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Fire, flames and burning</a:t>
            </a:r>
            <a:endParaRPr/>
          </a:p>
        </p:txBody>
      </p:sp>
      <p:sp>
        <p:nvSpPr>
          <p:cNvPr id="57" name="Google Shape;57;p13"/>
          <p:cNvSpPr txBox="1">
            <a:spLocks noGrp="1"/>
          </p:cNvSpPr>
          <p:nvPr>
            <p:ph type="subTitle" idx="1"/>
          </p:nvPr>
        </p:nvSpPr>
        <p:spPr>
          <a:xfrm>
            <a:off x="311700" y="3165823"/>
            <a:ext cx="8520600" cy="733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Science lesson - Monday 25th January 2021</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What is fire?</a:t>
            </a:r>
            <a:endParaRPr/>
          </a:p>
        </p:txBody>
      </p:sp>
      <p:sp>
        <p:nvSpPr>
          <p:cNvPr id="63" name="Google Shape;63;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a:t>Fire is a chemical reaction that releases light and heat</a:t>
            </a:r>
            <a:endParaRPr/>
          </a:p>
          <a:p>
            <a:pPr marL="457200" lvl="0" indent="-342900" algn="l" rtl="0">
              <a:spcBef>
                <a:spcPts val="0"/>
              </a:spcBef>
              <a:spcAft>
                <a:spcPts val="0"/>
              </a:spcAft>
              <a:buSzPts val="1800"/>
              <a:buChar char="●"/>
            </a:pPr>
            <a:r>
              <a:rPr lang="en"/>
              <a:t>Fire requires fuel, oxygen and heat to burn</a:t>
            </a:r>
            <a:endParaRPr/>
          </a:p>
          <a:p>
            <a:pPr marL="457200" lvl="0" indent="-342900" algn="l" rtl="0">
              <a:spcBef>
                <a:spcPts val="0"/>
              </a:spcBef>
              <a:spcAft>
                <a:spcPts val="0"/>
              </a:spcAft>
              <a:buSzPts val="1800"/>
              <a:buChar char="●"/>
            </a:pPr>
            <a:r>
              <a:rPr lang="en"/>
              <a:t>Different types of fuel could be coal, oil and wood</a:t>
            </a:r>
            <a:endParaRPr/>
          </a:p>
          <a:p>
            <a:pPr marL="457200" lvl="0" indent="-342900" algn="l" rtl="0">
              <a:spcBef>
                <a:spcPts val="0"/>
              </a:spcBef>
              <a:spcAft>
                <a:spcPts val="0"/>
              </a:spcAft>
              <a:buSzPts val="1800"/>
              <a:buChar char="●"/>
            </a:pPr>
            <a:r>
              <a:rPr lang="en"/>
              <a:t>Flames are the part of a fire that we can see and they can be different colours</a:t>
            </a:r>
            <a:endParaRPr/>
          </a:p>
          <a:p>
            <a:pPr marL="457200" lvl="0" indent="-342900" algn="l" rtl="0">
              <a:spcBef>
                <a:spcPts val="0"/>
              </a:spcBef>
              <a:spcAft>
                <a:spcPts val="0"/>
              </a:spcAft>
              <a:buSzPts val="1800"/>
              <a:buChar char="●"/>
            </a:pPr>
            <a:r>
              <a:rPr lang="en"/>
              <a:t>A candle flame typically burns at 1000 degrees Celsius </a:t>
            </a:r>
            <a:r>
              <a:rPr lang="en" i="1"/>
              <a:t>(for you to compare: on a hot day in England it can be 25-30 degrees Celsius)</a:t>
            </a:r>
            <a:endParaRPr i="1"/>
          </a:p>
          <a:p>
            <a:pPr marL="457200" lvl="0" indent="-342900" algn="l" rtl="0">
              <a:spcBef>
                <a:spcPts val="0"/>
              </a:spcBef>
              <a:spcAft>
                <a:spcPts val="0"/>
              </a:spcAft>
              <a:buSzPts val="1800"/>
              <a:buChar char="●"/>
            </a:pPr>
            <a:r>
              <a:rPr lang="en"/>
              <a:t>Fire can be very dangerous and can easily burn or blister your skin so we need to be very careful</a:t>
            </a:r>
            <a:endParaRPr/>
          </a:p>
        </p:txBody>
      </p:sp>
      <p:pic>
        <p:nvPicPr>
          <p:cNvPr id="64" name="Google Shape;64;p14"/>
          <p:cNvPicPr preferRelativeResize="0"/>
          <p:nvPr/>
        </p:nvPicPr>
        <p:blipFill>
          <a:blip r:embed="rId3">
            <a:alphaModFix/>
          </a:blip>
          <a:stretch>
            <a:fillRect/>
          </a:stretch>
        </p:blipFill>
        <p:spPr>
          <a:xfrm>
            <a:off x="3902567" y="3615842"/>
            <a:ext cx="1604676" cy="12990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Fire Triangle</a:t>
            </a:r>
            <a:endParaRPr/>
          </a:p>
        </p:txBody>
      </p:sp>
      <p:sp>
        <p:nvSpPr>
          <p:cNvPr id="70" name="Google Shape;70;p15"/>
          <p:cNvSpPr txBox="1">
            <a:spLocks noGrp="1"/>
          </p:cNvSpPr>
          <p:nvPr>
            <p:ph type="body" idx="1"/>
          </p:nvPr>
        </p:nvSpPr>
        <p:spPr>
          <a:xfrm>
            <a:off x="3815400" y="1405800"/>
            <a:ext cx="5328600" cy="3177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 fire/flame needs 3 things:</a:t>
            </a:r>
            <a:endParaRPr/>
          </a:p>
          <a:p>
            <a:pPr marL="457200" lvl="0" indent="-342900" algn="l" rtl="0">
              <a:spcBef>
                <a:spcPts val="1600"/>
              </a:spcBef>
              <a:spcAft>
                <a:spcPts val="0"/>
              </a:spcAft>
              <a:buSzPts val="1800"/>
              <a:buChar char="●"/>
            </a:pPr>
            <a:r>
              <a:rPr lang="en"/>
              <a:t>Fuel</a:t>
            </a:r>
            <a:endParaRPr/>
          </a:p>
          <a:p>
            <a:pPr marL="457200" lvl="0" indent="-342900" algn="l" rtl="0">
              <a:spcBef>
                <a:spcPts val="0"/>
              </a:spcBef>
              <a:spcAft>
                <a:spcPts val="0"/>
              </a:spcAft>
              <a:buSzPts val="1800"/>
              <a:buChar char="●"/>
            </a:pPr>
            <a:r>
              <a:rPr lang="en"/>
              <a:t>Heat</a:t>
            </a:r>
            <a:endParaRPr/>
          </a:p>
          <a:p>
            <a:pPr marL="457200" lvl="0" indent="-342900" algn="l" rtl="0">
              <a:spcBef>
                <a:spcPts val="0"/>
              </a:spcBef>
              <a:spcAft>
                <a:spcPts val="0"/>
              </a:spcAft>
              <a:buSzPts val="1800"/>
              <a:buChar char="●"/>
            </a:pPr>
            <a:r>
              <a:rPr lang="en"/>
              <a:t>Oxygen</a:t>
            </a:r>
            <a:endParaRPr/>
          </a:p>
          <a:p>
            <a:pPr marL="0" lvl="0" indent="0" algn="l" rtl="0">
              <a:spcBef>
                <a:spcPts val="1600"/>
              </a:spcBef>
              <a:spcAft>
                <a:spcPts val="1600"/>
              </a:spcAft>
              <a:buNone/>
            </a:pPr>
            <a:r>
              <a:rPr lang="en"/>
              <a:t>If we remove one or more of the above then the flame/fire will go out or be </a:t>
            </a:r>
            <a:r>
              <a:rPr lang="en" i="1"/>
              <a:t>extinguished. </a:t>
            </a:r>
            <a:endParaRPr/>
          </a:p>
        </p:txBody>
      </p:sp>
      <p:pic>
        <p:nvPicPr>
          <p:cNvPr id="71" name="Google Shape;71;p15"/>
          <p:cNvPicPr preferRelativeResize="0"/>
          <p:nvPr/>
        </p:nvPicPr>
        <p:blipFill>
          <a:blip r:embed="rId3">
            <a:alphaModFix/>
          </a:blip>
          <a:stretch>
            <a:fillRect/>
          </a:stretch>
        </p:blipFill>
        <p:spPr>
          <a:xfrm>
            <a:off x="311700" y="1152575"/>
            <a:ext cx="3436352" cy="3177000"/>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Observing a flame</a:t>
            </a:r>
            <a:endParaRPr/>
          </a:p>
        </p:txBody>
      </p:sp>
      <p:sp>
        <p:nvSpPr>
          <p:cNvPr id="77" name="Google Shape;77;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300" b="1">
                <a:solidFill>
                  <a:srgbClr val="FF0000"/>
                </a:solidFill>
              </a:rPr>
              <a:t>WARNING! Adult supervision needed.</a:t>
            </a:r>
            <a:endParaRPr sz="2300" b="1">
              <a:solidFill>
                <a:srgbClr val="FF0000"/>
              </a:solidFill>
            </a:endParaRPr>
          </a:p>
          <a:p>
            <a:pPr marL="0" lvl="0" indent="0" algn="l" rtl="0">
              <a:spcBef>
                <a:spcPts val="1600"/>
              </a:spcBef>
              <a:spcAft>
                <a:spcPts val="0"/>
              </a:spcAft>
              <a:buNone/>
            </a:pPr>
            <a:r>
              <a:rPr lang="en">
                <a:solidFill>
                  <a:srgbClr val="000000"/>
                </a:solidFill>
              </a:rPr>
              <a:t>Watch the video of a candle flame. </a:t>
            </a:r>
            <a:endParaRPr>
              <a:solidFill>
                <a:srgbClr val="000000"/>
              </a:solidFill>
            </a:endParaRPr>
          </a:p>
          <a:p>
            <a:pPr marL="0" lvl="0" indent="0" algn="l" rtl="0">
              <a:spcBef>
                <a:spcPts val="1600"/>
              </a:spcBef>
              <a:spcAft>
                <a:spcPts val="1600"/>
              </a:spcAft>
              <a:buNone/>
            </a:pPr>
            <a:r>
              <a:rPr lang="en">
                <a:solidFill>
                  <a:srgbClr val="000000"/>
                </a:solidFill>
              </a:rPr>
              <a:t>If you want to do this at home, please get adult help and supervision.</a:t>
            </a:r>
            <a:endParaRPr>
              <a:solidFill>
                <a:srgbClr val="000000"/>
              </a:solidFill>
            </a:endParaRPr>
          </a:p>
        </p:txBody>
      </p:sp>
      <p:pic>
        <p:nvPicPr>
          <p:cNvPr id="78" name="Google Shape;78;p16" title="18 Jan 2021 at 11:57">
            <a:hlinkClick r:id="rId3"/>
          </p:cNvPr>
          <p:cNvPicPr preferRelativeResize="0"/>
          <p:nvPr/>
        </p:nvPicPr>
        <p:blipFill>
          <a:blip r:embed="rId4">
            <a:alphaModFix/>
          </a:blip>
          <a:stretch>
            <a:fillRect/>
          </a:stretch>
        </p:blipFill>
        <p:spPr>
          <a:xfrm>
            <a:off x="2971200" y="3035400"/>
            <a:ext cx="2471300" cy="18534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Irreversible changes</a:t>
            </a:r>
            <a:endParaRPr/>
          </a:p>
        </p:txBody>
      </p:sp>
      <p:sp>
        <p:nvSpPr>
          <p:cNvPr id="84" name="Google Shape;84;p17"/>
          <p:cNvSpPr txBox="1">
            <a:spLocks noGrp="1"/>
          </p:cNvSpPr>
          <p:nvPr>
            <p:ph type="body" idx="1"/>
          </p:nvPr>
        </p:nvSpPr>
        <p:spPr>
          <a:xfrm>
            <a:off x="311700" y="1152475"/>
            <a:ext cx="8520600" cy="384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Burning is an example of an </a:t>
            </a:r>
            <a:r>
              <a:rPr lang="en" b="1" u="sng"/>
              <a:t>irreversible change</a:t>
            </a:r>
            <a:r>
              <a:rPr lang="en"/>
              <a:t>. </a:t>
            </a:r>
            <a:endParaRPr/>
          </a:p>
          <a:p>
            <a:pPr marL="0" lvl="0" indent="0" algn="l" rtl="0">
              <a:spcBef>
                <a:spcPts val="1600"/>
              </a:spcBef>
              <a:spcAft>
                <a:spcPts val="0"/>
              </a:spcAft>
              <a:buNone/>
            </a:pPr>
            <a:r>
              <a:rPr lang="en"/>
              <a:t>This means that you cannot get things back to how they originally were.  </a:t>
            </a:r>
            <a:endParaRPr/>
          </a:p>
          <a:p>
            <a:pPr marL="0" lvl="0" indent="0" algn="l" rtl="0">
              <a:spcBef>
                <a:spcPts val="1600"/>
              </a:spcBef>
              <a:spcAft>
                <a:spcPts val="0"/>
              </a:spcAft>
              <a:buNone/>
            </a:pPr>
            <a:r>
              <a:rPr lang="en"/>
              <a:t>The candle started to melt and change shape and the wick is now blackened.  If the candle continued to burn, eventually there would be no solid wax left so the flame would go out (be extinguished). </a:t>
            </a:r>
            <a:endParaRPr/>
          </a:p>
          <a:p>
            <a:pPr marL="0" lvl="0" indent="0" algn="l" rtl="0">
              <a:spcBef>
                <a:spcPts val="1600"/>
              </a:spcBef>
              <a:spcAft>
                <a:spcPts val="0"/>
              </a:spcAft>
              <a:buNone/>
            </a:pPr>
            <a:r>
              <a:rPr lang="en"/>
              <a:t>When you bake or cook something, the ingredients combine with the heat and make a new product.  You cannot get all the separate ingredients back to how they originally were.  This would also be an irreversible change.</a:t>
            </a:r>
            <a:endParaRPr/>
          </a:p>
          <a:p>
            <a:pPr marL="0" lvl="0" indent="0" algn="l" rtl="0">
              <a:spcBef>
                <a:spcPts val="1600"/>
              </a:spcBef>
              <a:spcAft>
                <a:spcPts val="1600"/>
              </a:spcAft>
              <a:buNone/>
            </a:pPr>
            <a:r>
              <a:rPr lang="en" b="1"/>
              <a:t>Can you think of any other examples of irreversible changes?</a:t>
            </a:r>
            <a:endParaRPr b="1"/>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Your task</a:t>
            </a:r>
            <a:endParaRPr/>
          </a:p>
        </p:txBody>
      </p:sp>
      <p:sp>
        <p:nvSpPr>
          <p:cNvPr id="90" name="Google Shape;90;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300" b="1"/>
              <a:t>Design your own poster to do with the fire triangle, flames and burning. </a:t>
            </a:r>
            <a:endParaRPr sz="2300" b="1"/>
          </a:p>
          <a:p>
            <a:pPr marL="0" lvl="0" indent="0" algn="l" rtl="0">
              <a:spcBef>
                <a:spcPts val="1600"/>
              </a:spcBef>
              <a:spcAft>
                <a:spcPts val="0"/>
              </a:spcAft>
              <a:buNone/>
            </a:pPr>
            <a:endParaRPr/>
          </a:p>
          <a:p>
            <a:pPr marL="0" lvl="0" indent="0" algn="l" rtl="0">
              <a:spcBef>
                <a:spcPts val="1600"/>
              </a:spcBef>
              <a:spcAft>
                <a:spcPts val="0"/>
              </a:spcAft>
              <a:buNone/>
            </a:pPr>
            <a:r>
              <a:rPr lang="en"/>
              <a:t>You can do this assignment on google docs and ‘turn in’ your work</a:t>
            </a:r>
            <a:endParaRPr/>
          </a:p>
          <a:p>
            <a:pPr marL="0" lvl="0" indent="0" algn="l" rtl="0">
              <a:spcBef>
                <a:spcPts val="1600"/>
              </a:spcBef>
              <a:spcAft>
                <a:spcPts val="0"/>
              </a:spcAft>
              <a:buNone/>
            </a:pPr>
            <a:r>
              <a:rPr lang="en" b="1"/>
              <a:t>Or</a:t>
            </a:r>
            <a:endParaRPr b="1"/>
          </a:p>
          <a:p>
            <a:pPr marL="0" lvl="0" indent="0" algn="l" rtl="0">
              <a:spcBef>
                <a:spcPts val="1600"/>
              </a:spcBef>
              <a:spcAft>
                <a:spcPts val="1600"/>
              </a:spcAft>
              <a:buNone/>
            </a:pPr>
            <a:r>
              <a:rPr lang="en"/>
              <a:t>You can do your poster on paper, take a photograph and upload it to the assignment before ‘turning in’ your work.</a:t>
            </a:r>
            <a:endParaRPr/>
          </a:p>
        </p:txBody>
      </p:sp>
    </p:spTree>
  </p:cSld>
  <p:clrMapOvr>
    <a:masterClrMapping/>
  </p:clrMapOvr>
</p:sld>
</file>

<file path=ppt/theme/theme1.xml><?xml version="1.0" encoding="utf-8"?>
<a:theme xmlns:a="http://schemas.openxmlformats.org/drawingml/2006/main"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350</Words>
  <Application>Microsoft Office PowerPoint</Application>
  <PresentationFormat>On-screen Show (16:9)</PresentationFormat>
  <Paragraphs>31</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Alfa Slab One</vt:lpstr>
      <vt:lpstr>Proxima Nova</vt:lpstr>
      <vt:lpstr>Arial</vt:lpstr>
      <vt:lpstr>Gameday</vt:lpstr>
      <vt:lpstr>Fire, flames and burning</vt:lpstr>
      <vt:lpstr>What is fire?</vt:lpstr>
      <vt:lpstr>The Fire Triangle</vt:lpstr>
      <vt:lpstr>Observing a flame</vt:lpstr>
      <vt:lpstr>Irreversible changes</vt:lpstr>
      <vt:lpstr>Your task</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Fire, flames and burning</dc:title>
  <dc:creator>Staff</dc:creator>
  <cp:lastModifiedBy>Amy Fell</cp:lastModifiedBy>
  <cp:revision>1</cp:revision>
  <dcterms:modified xsi:type="dcterms:W3CDTF">2021-01-20T14:21:04Z</dcterms:modified>
</cp:coreProperties>
</file>