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8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721"/>
    <a:srgbClr val="65C5D7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45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cience-investigation/materials/materials-and-their-propertie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cience-investigation/materials/materials-and-their-properties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cience-investigation/materials/materials-and-their-properties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cience-investigation/materials/materials-and-their-properties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6" Type="http://schemas.openxmlformats.org/officeDocument/2006/relationships/hyperlink" Target="https://www.twinkl.co.uk/resources/science-investigation/materials/materials-and-their-properties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cience-investigation/materials/materials-and-their-properties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science-investigation/materials/materials-and-their-properties" TargetMode="Externa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6.pn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Relationship Id="rId14" Type="http://schemas.openxmlformats.org/officeDocument/2006/relationships/hyperlink" Target="https://www.twinkl.co.uk/resources/science-investigation/materials/materials-and-their-properties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science-investigation/materials/materials-and-their-properties" TargetMode="Externa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www.twinkl.co.uk/resources/science-investigation/materials/materials-and-their-properties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ower-ks2-science-2014-science-resources/lower-ks2-science-2014-year-3/lower-ks2-science-2014-year-3-rocks" TargetMode="External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science-investigation/materials/materials-and-their-properties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cience-investigation/materials/materials-and-their-propertie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97867" y="5503333"/>
            <a:ext cx="956733" cy="660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5721"/>
                </a:solidFill>
              </a:rPr>
              <a:t>Escape the Recycling </a:t>
            </a:r>
            <a:r>
              <a:rPr lang="en-GB" sz="3600" dirty="0" smtClean="0">
                <a:solidFill>
                  <a:srgbClr val="005721"/>
                </a:solidFill>
              </a:rPr>
              <a:t>Centre</a:t>
            </a:r>
            <a:endParaRPr lang="en-GB" sz="3600" dirty="0">
              <a:solidFill>
                <a:srgbClr val="005721"/>
              </a:solidFill>
              <a:latin typeface="+mn-lt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592667" y="1337939"/>
            <a:ext cx="8072441" cy="557169"/>
            <a:chOff x="592667" y="1337939"/>
            <a:chExt cx="8072441" cy="557169"/>
          </a:xfrm>
        </p:grpSpPr>
        <p:sp>
          <p:nvSpPr>
            <p:cNvPr id="12" name="Rounded Rectangle 11"/>
            <p:cNvSpPr/>
            <p:nvPr/>
          </p:nvSpPr>
          <p:spPr>
            <a:xfrm>
              <a:off x="592667" y="1337939"/>
              <a:ext cx="7964748" cy="557169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738720" y="1483275"/>
              <a:ext cx="792638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You are on a school visit to the Recycling Centre. 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84861" y="1981381"/>
            <a:ext cx="7964748" cy="982414"/>
            <a:chOff x="584861" y="1981381"/>
            <a:chExt cx="7964748" cy="982414"/>
          </a:xfrm>
        </p:grpSpPr>
        <p:sp>
          <p:nvSpPr>
            <p:cNvPr id="14" name="Rounded Rectangle 13"/>
            <p:cNvSpPr/>
            <p:nvPr/>
          </p:nvSpPr>
          <p:spPr>
            <a:xfrm>
              <a:off x="584861" y="1981381"/>
              <a:ext cx="7964748" cy="982414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2"/>
            <p:cNvSpPr txBox="1">
              <a:spLocks noChangeArrowheads="1"/>
            </p:cNvSpPr>
            <p:nvPr/>
          </p:nvSpPr>
          <p:spPr bwMode="auto">
            <a:xfrm>
              <a:off x="738720" y="2014716"/>
              <a:ext cx="5131858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The trucks arrive full of all kinds of items that need to be sorted on the huge conveyor </a:t>
              </a:r>
              <a:r>
                <a:rPr lang="en-GB" altLang="en-US" dirty="0" smtClean="0">
                  <a:solidFill>
                    <a:schemeClr val="tx1"/>
                  </a:solidFill>
                </a:rPr>
                <a:t>belts. Some </a:t>
              </a:r>
              <a:r>
                <a:rPr lang="en-GB" altLang="en-US" dirty="0">
                  <a:solidFill>
                    <a:schemeClr val="tx1"/>
                  </a:solidFill>
                </a:rPr>
                <a:t>can be recycled, some cannot.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92667" y="3050068"/>
            <a:ext cx="7964748" cy="1789260"/>
            <a:chOff x="592667" y="3050068"/>
            <a:chExt cx="7964748" cy="1789260"/>
          </a:xfrm>
        </p:grpSpPr>
        <p:sp>
          <p:nvSpPr>
            <p:cNvPr id="15" name="Rounded Rectangle 14"/>
            <p:cNvSpPr/>
            <p:nvPr/>
          </p:nvSpPr>
          <p:spPr>
            <a:xfrm>
              <a:off x="592667" y="3050068"/>
              <a:ext cx="7964748" cy="1789260"/>
            </a:xfrm>
            <a:prstGeom prst="roundRect">
              <a:avLst>
                <a:gd name="adj" fmla="val 501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4"/>
            <p:cNvSpPr>
              <a:spLocks noChangeArrowheads="1"/>
            </p:cNvSpPr>
            <p:nvPr/>
          </p:nvSpPr>
          <p:spPr bwMode="auto">
            <a:xfrm>
              <a:off x="738720" y="3115563"/>
              <a:ext cx="5343261" cy="16619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You and your best friend are excited to see what happens in the first stage of the recycling process. There is so much to see! You wait around for a bit too long and don’t notice that the rest of the class have moved onto the next stage. The enormous door slams shut! You’re trapped in the sorting room</a:t>
              </a:r>
              <a:r>
                <a:rPr lang="en-GB" altLang="en-US" dirty="0" smtClean="0">
                  <a:solidFill>
                    <a:schemeClr val="tx1"/>
                  </a:solidFill>
                </a:rPr>
                <a:t>.</a:t>
              </a:r>
              <a:endParaRPr lang="en-GB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84861" y="5726024"/>
            <a:ext cx="8080247" cy="557169"/>
            <a:chOff x="584861" y="5726024"/>
            <a:chExt cx="8080247" cy="557169"/>
          </a:xfrm>
        </p:grpSpPr>
        <p:sp>
          <p:nvSpPr>
            <p:cNvPr id="16" name="Rounded Rectangle 15"/>
            <p:cNvSpPr/>
            <p:nvPr/>
          </p:nvSpPr>
          <p:spPr>
            <a:xfrm>
              <a:off x="584861" y="5726024"/>
              <a:ext cx="7964748" cy="557169"/>
            </a:xfrm>
            <a:prstGeom prst="roundRect">
              <a:avLst/>
            </a:prstGeom>
            <a:solidFill>
              <a:srgbClr val="65C5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4"/>
            <p:cNvSpPr>
              <a:spLocks noChangeArrowheads="1"/>
            </p:cNvSpPr>
            <p:nvPr/>
          </p:nvSpPr>
          <p:spPr bwMode="auto">
            <a:xfrm>
              <a:off x="738720" y="5838384"/>
              <a:ext cx="792638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You must solve the clues to work out the code. Good luck!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92667" y="4881448"/>
            <a:ext cx="7964748" cy="802563"/>
            <a:chOff x="592667" y="4889915"/>
            <a:chExt cx="7964748" cy="802563"/>
          </a:xfrm>
        </p:grpSpPr>
        <p:sp>
          <p:nvSpPr>
            <p:cNvPr id="20" name="Rounded Rectangle 19"/>
            <p:cNvSpPr/>
            <p:nvPr/>
          </p:nvSpPr>
          <p:spPr>
            <a:xfrm>
              <a:off x="592667" y="4889915"/>
              <a:ext cx="7964748" cy="802563"/>
            </a:xfrm>
            <a:prstGeom prst="roundRect">
              <a:avLst>
                <a:gd name="adj" fmla="val 10285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Rectangle 1"/>
            <p:cNvSpPr/>
            <p:nvPr/>
          </p:nvSpPr>
          <p:spPr>
            <a:xfrm>
              <a:off x="738720" y="4959510"/>
              <a:ext cx="4572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/>
                <a:t>You notice a keypad beside the door. If you knew the code, you could open the door.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015" y="1483275"/>
            <a:ext cx="2438400" cy="3951561"/>
          </a:xfrm>
          <a:prstGeom prst="rect">
            <a:avLst/>
          </a:prstGeom>
        </p:spPr>
      </p:pic>
      <p:sp>
        <p:nvSpPr>
          <p:cNvPr id="22" name="Rectangle 21">
            <a:hlinkClick r:id="rId3"/>
          </p:cNvPr>
          <p:cNvSpPr/>
          <p:nvPr/>
        </p:nvSpPr>
        <p:spPr>
          <a:xfrm>
            <a:off x="8557415" y="6589796"/>
            <a:ext cx="598224" cy="268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84861" y="1470054"/>
            <a:ext cx="7964748" cy="557169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5721"/>
                </a:solidFill>
              </a:rPr>
              <a:t>Escape the Recycling Centre</a:t>
            </a:r>
            <a:endParaRPr lang="en-GB" dirty="0"/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006" y="2142612"/>
            <a:ext cx="1415394" cy="4006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809EF34-A942-4482-9C9C-A268EAC4F4F3}"/>
              </a:ext>
            </a:extLst>
          </p:cNvPr>
          <p:cNvSpPr/>
          <p:nvPr/>
        </p:nvSpPr>
        <p:spPr>
          <a:xfrm>
            <a:off x="584861" y="2142612"/>
            <a:ext cx="638862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dirty="0" smtClean="0"/>
              <a:t>You </a:t>
            </a:r>
            <a:r>
              <a:rPr lang="en-GB" altLang="en-US" dirty="0"/>
              <a:t>can work in small groups.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When you find a clue, work together to solve the puzzle.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Write your answer down on your answer sheet.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Once you have discovered the number for the keypad, check it with your teacher to discover if you can escape the Recycling Centre!</a:t>
            </a:r>
          </a:p>
        </p:txBody>
      </p:sp>
      <p:sp>
        <p:nvSpPr>
          <p:cNvPr id="5" name="Rectangle 4"/>
          <p:cNvSpPr/>
          <p:nvPr/>
        </p:nvSpPr>
        <p:spPr>
          <a:xfrm>
            <a:off x="3973963" y="1563972"/>
            <a:ext cx="1186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altLang="en-US" b="1" dirty="0">
                <a:solidFill>
                  <a:srgbClr val="005721"/>
                </a:solidFill>
              </a:rPr>
              <a:t>The Rules</a:t>
            </a:r>
          </a:p>
        </p:txBody>
      </p:sp>
      <p:sp>
        <p:nvSpPr>
          <p:cNvPr id="7" name="Rectangle 6">
            <a:hlinkClick r:id="rId3"/>
          </p:cNvPr>
          <p:cNvSpPr/>
          <p:nvPr/>
        </p:nvSpPr>
        <p:spPr>
          <a:xfrm>
            <a:off x="8557415" y="6589796"/>
            <a:ext cx="598224" cy="268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973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5721"/>
                </a:solidFill>
              </a:rPr>
              <a:t>Escape the Recycling Centre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2503264" y="1820333"/>
            <a:ext cx="4127941" cy="4016123"/>
            <a:chOff x="2691868" y="1557867"/>
            <a:chExt cx="4127941" cy="4016123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648" t="494" r="278" b="-494"/>
            <a:stretch/>
          </p:blipFill>
          <p:spPr>
            <a:xfrm>
              <a:off x="2691868" y="1557867"/>
              <a:ext cx="4127941" cy="4016123"/>
            </a:xfrm>
            <a:prstGeom prst="ellipse">
              <a:avLst/>
            </a:prstGeom>
            <a:ln w="38100">
              <a:solidFill>
                <a:srgbClr val="005721"/>
              </a:solidFill>
            </a:ln>
          </p:spPr>
        </p:pic>
        <p:sp>
          <p:nvSpPr>
            <p:cNvPr id="4" name="Rounded Rectangle 3"/>
            <p:cNvSpPr/>
            <p:nvPr/>
          </p:nvSpPr>
          <p:spPr>
            <a:xfrm>
              <a:off x="2691868" y="3204358"/>
              <a:ext cx="4127941" cy="731278"/>
            </a:xfrm>
            <a:prstGeom prst="roundRect">
              <a:avLst>
                <a:gd name="adj" fmla="val 4652"/>
              </a:avLst>
            </a:prstGeom>
            <a:solidFill>
              <a:srgbClr val="005721">
                <a:alpha val="8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000" b="1" dirty="0"/>
                <a:t>Answers to the Clues</a:t>
              </a:r>
            </a:p>
          </p:txBody>
        </p:sp>
      </p:grpSp>
      <p:sp>
        <p:nvSpPr>
          <p:cNvPr id="7" name="Rectangle 6">
            <a:hlinkClick r:id="rId3"/>
          </p:cNvPr>
          <p:cNvSpPr/>
          <p:nvPr/>
        </p:nvSpPr>
        <p:spPr>
          <a:xfrm>
            <a:off x="8557415" y="6589796"/>
            <a:ext cx="598224" cy="268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0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/>
          <p:cNvSpPr/>
          <p:nvPr/>
        </p:nvSpPr>
        <p:spPr>
          <a:xfrm>
            <a:off x="6529401" y="1546868"/>
            <a:ext cx="2139405" cy="1068400"/>
          </a:xfrm>
          <a:prstGeom prst="ellipse">
            <a:avLst/>
          </a:prstGeom>
          <a:noFill/>
          <a:ln w="28575">
            <a:solidFill>
              <a:srgbClr val="005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05721"/>
                </a:solidFill>
              </a:rPr>
              <a:t>Escape the Recycling Centre – Clue 1 </a:t>
            </a:r>
            <a:endParaRPr lang="en-GB" sz="3600" dirty="0">
              <a:solidFill>
                <a:srgbClr val="005721"/>
              </a:solidFill>
            </a:endParaRP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42963" y="5194300"/>
            <a:ext cx="7442200" cy="1081088"/>
            <a:chOff x="931333" y="5173134"/>
            <a:chExt cx="7442200" cy="1082018"/>
          </a:xfrm>
        </p:grpSpPr>
        <p:sp>
          <p:nvSpPr>
            <p:cNvPr id="4" name="Rounded Rectangle 3">
              <a:extLst>
                <a:ext uri="{FF2B5EF4-FFF2-40B4-BE49-F238E27FC236}">
                  <a16:creationId xmlns="" xmlns:a16="http://schemas.microsoft.com/office/drawing/2014/main" id="{62EABA02-543C-4C34-BCC2-DAA0926C0518}"/>
                </a:ext>
              </a:extLst>
            </p:cNvPr>
            <p:cNvSpPr/>
            <p:nvPr/>
          </p:nvSpPr>
          <p:spPr>
            <a:xfrm>
              <a:off x="931333" y="5173134"/>
              <a:ext cx="7442200" cy="1082018"/>
            </a:xfrm>
            <a:prstGeom prst="roundRect">
              <a:avLst/>
            </a:prstGeom>
            <a:solidFill>
              <a:srgbClr val="D4D4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="" xmlns:a16="http://schemas.microsoft.com/office/drawing/2014/main" id="{3497572A-E489-4E68-8A41-F029BDA0CA29}"/>
                </a:ext>
              </a:extLst>
            </p:cNvPr>
            <p:cNvSpPr/>
            <p:nvPr/>
          </p:nvSpPr>
          <p:spPr>
            <a:xfrm>
              <a:off x="1104370" y="5316132"/>
              <a:ext cx="6146800" cy="769011"/>
            </a:xfrm>
            <a:prstGeom prst="roundRect">
              <a:avLst>
                <a:gd name="adj" fmla="val 11163"/>
              </a:avLst>
            </a:prstGeom>
            <a:solidFill>
              <a:srgbClr val="087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6" name="1">
              <a:extLst>
                <a:ext uri="{FF2B5EF4-FFF2-40B4-BE49-F238E27FC236}">
                  <a16:creationId xmlns="" xmlns:a16="http://schemas.microsoft.com/office/drawing/2014/main" id="{015A5E80-2ED3-442F-8905-1C6F03F2EF0C}"/>
                </a:ext>
              </a:extLst>
            </p:cNvPr>
            <p:cNvSpPr/>
            <p:nvPr/>
          </p:nvSpPr>
          <p:spPr>
            <a:xfrm>
              <a:off x="7698845" y="5357442"/>
              <a:ext cx="511175" cy="72770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200" b="1" dirty="0">
                  <a:solidFill>
                    <a:srgbClr val="08743A"/>
                  </a:solidFill>
                </a:rPr>
                <a:t>3</a:t>
              </a:r>
            </a:p>
          </p:txBody>
        </p:sp>
        <p:pic>
          <p:nvPicPr>
            <p:cNvPr id="7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6696" y="5315626"/>
              <a:ext cx="259015" cy="76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14"/>
            <p:cNvSpPr>
              <a:spLocks noChangeArrowheads="1"/>
            </p:cNvSpPr>
            <p:nvPr/>
          </p:nvSpPr>
          <p:spPr bwMode="auto">
            <a:xfrm>
              <a:off x="1196546" y="5423102"/>
              <a:ext cx="5683763" cy="585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There are three objects made from glass so the </a:t>
              </a:r>
              <a:r>
                <a:rPr lang="en-GB" altLang="en-US" sz="1600" b="1" dirty="0">
                  <a:solidFill>
                    <a:schemeClr val="bg1"/>
                  </a:solidFill>
                </a:rPr>
                <a:t>first</a:t>
              </a:r>
              <a:r>
                <a:rPr lang="en-GB" altLang="en-US" sz="1600" dirty="0">
                  <a:solidFill>
                    <a:schemeClr val="bg1"/>
                  </a:solidFill>
                </a:rPr>
                <a:t> </a:t>
              </a:r>
              <a:r>
                <a:rPr lang="en-GB" sz="1600" dirty="0" smtClean="0">
                  <a:solidFill>
                    <a:schemeClr val="bg1"/>
                  </a:solidFill>
                </a:rPr>
                <a:t>digit</a:t>
              </a:r>
              <a:r>
                <a:rPr lang="en-GB" altLang="en-US" sz="1600" dirty="0" smtClean="0">
                  <a:solidFill>
                    <a:schemeClr val="bg1"/>
                  </a:solidFill>
                </a:rPr>
                <a:t> </a:t>
              </a:r>
              <a:r>
                <a:rPr lang="en-GB" altLang="en-US" sz="1600" dirty="0">
                  <a:solidFill>
                    <a:schemeClr val="bg1"/>
                  </a:solidFill>
                </a:rPr>
                <a:t>on the keypad is three.</a:t>
              </a:r>
              <a:endParaRPr lang="en-GB" altLang="en-US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9" name="Rectangle 8"/>
          <p:cNvSpPr/>
          <p:nvPr/>
        </p:nvSpPr>
        <p:spPr>
          <a:xfrm>
            <a:off x="842962" y="1473201"/>
            <a:ext cx="75136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/>
              <a:t>How many of these objects are made from glass? 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414" y="3973084"/>
            <a:ext cx="1231504" cy="10581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70271" y="3767877"/>
            <a:ext cx="341468" cy="7166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713" y="2032281"/>
            <a:ext cx="774953" cy="10723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347" y="3309773"/>
            <a:ext cx="1033521" cy="181536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330" y="1981127"/>
            <a:ext cx="957538" cy="95465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166" y="1811141"/>
            <a:ext cx="1575488" cy="61851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65" y="3169033"/>
            <a:ext cx="1034347" cy="48603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686" y="2369223"/>
            <a:ext cx="1897852" cy="10849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719" y="3179341"/>
            <a:ext cx="1127577" cy="9217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284" y="2814459"/>
            <a:ext cx="1257016" cy="91286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34" y="3921206"/>
            <a:ext cx="1160177" cy="108777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134" y="2231680"/>
            <a:ext cx="516760" cy="71066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4185" y="3820648"/>
            <a:ext cx="911189" cy="1288891"/>
          </a:xfrm>
          <a:prstGeom prst="rect">
            <a:avLst/>
          </a:prstGeom>
        </p:spPr>
      </p:pic>
      <p:sp>
        <p:nvSpPr>
          <p:cNvPr id="25" name="Oval 24"/>
          <p:cNvSpPr/>
          <p:nvPr/>
        </p:nvSpPr>
        <p:spPr>
          <a:xfrm>
            <a:off x="6300942" y="2693931"/>
            <a:ext cx="2139405" cy="1107047"/>
          </a:xfrm>
          <a:prstGeom prst="ellipse">
            <a:avLst/>
          </a:prstGeom>
          <a:noFill/>
          <a:ln w="28575">
            <a:solidFill>
              <a:srgbClr val="005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736463" y="3844632"/>
            <a:ext cx="2385187" cy="1321734"/>
          </a:xfrm>
          <a:prstGeom prst="ellipse">
            <a:avLst/>
          </a:prstGeom>
          <a:noFill/>
          <a:ln w="28575">
            <a:solidFill>
              <a:srgbClr val="005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hlinkClick r:id="rId16"/>
          </p:cNvPr>
          <p:cNvSpPr/>
          <p:nvPr/>
        </p:nvSpPr>
        <p:spPr>
          <a:xfrm>
            <a:off x="8557415" y="6589796"/>
            <a:ext cx="598224" cy="268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725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0429"/>
            <a:ext cx="9050869" cy="994306"/>
          </a:xfrm>
        </p:spPr>
        <p:txBody>
          <a:bodyPr/>
          <a:lstStyle/>
          <a:p>
            <a:r>
              <a:rPr lang="en-GB" sz="3600" dirty="0">
                <a:solidFill>
                  <a:srgbClr val="005721"/>
                </a:solidFill>
              </a:rPr>
              <a:t>Escape the Recycling Centre – Clue 2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04334" y="5190596"/>
            <a:ext cx="7442200" cy="1081087"/>
            <a:chOff x="931333" y="5173134"/>
            <a:chExt cx="7442200" cy="1082018"/>
          </a:xfrm>
        </p:grpSpPr>
        <p:sp>
          <p:nvSpPr>
            <p:cNvPr id="4" name="Rounded Rectangle 3">
              <a:extLst>
                <a:ext uri="{FF2B5EF4-FFF2-40B4-BE49-F238E27FC236}">
                  <a16:creationId xmlns="" xmlns:a16="http://schemas.microsoft.com/office/drawing/2014/main" id="{D2ECA17E-6D81-4EB4-9417-4D642E58ACFF}"/>
                </a:ext>
              </a:extLst>
            </p:cNvPr>
            <p:cNvSpPr/>
            <p:nvPr/>
          </p:nvSpPr>
          <p:spPr>
            <a:xfrm>
              <a:off x="931333" y="5173134"/>
              <a:ext cx="7442200" cy="1082018"/>
            </a:xfrm>
            <a:prstGeom prst="roundRect">
              <a:avLst/>
            </a:prstGeom>
            <a:solidFill>
              <a:srgbClr val="D4D4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="" xmlns:a16="http://schemas.microsoft.com/office/drawing/2014/main" id="{CFC155C4-AE29-463A-B8F1-C21A11205055}"/>
                </a:ext>
              </a:extLst>
            </p:cNvPr>
            <p:cNvSpPr/>
            <p:nvPr/>
          </p:nvSpPr>
          <p:spPr>
            <a:xfrm>
              <a:off x="1104370" y="5316132"/>
              <a:ext cx="6146800" cy="769012"/>
            </a:xfrm>
            <a:prstGeom prst="roundRect">
              <a:avLst>
                <a:gd name="adj" fmla="val 11163"/>
              </a:avLst>
            </a:prstGeom>
            <a:solidFill>
              <a:srgbClr val="087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6" name="1">
              <a:extLst>
                <a:ext uri="{FF2B5EF4-FFF2-40B4-BE49-F238E27FC236}">
                  <a16:creationId xmlns="" xmlns:a16="http://schemas.microsoft.com/office/drawing/2014/main" id="{8265D529-FB4C-46E7-A58E-8E4DDD63E1FB}"/>
                </a:ext>
              </a:extLst>
            </p:cNvPr>
            <p:cNvSpPr/>
            <p:nvPr/>
          </p:nvSpPr>
          <p:spPr>
            <a:xfrm>
              <a:off x="7698845" y="5357443"/>
              <a:ext cx="511175" cy="72770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200" b="1" dirty="0">
                  <a:solidFill>
                    <a:srgbClr val="08743A"/>
                  </a:solidFill>
                </a:rPr>
                <a:t>2</a:t>
              </a:r>
            </a:p>
          </p:txBody>
        </p:sp>
        <p:pic>
          <p:nvPicPr>
            <p:cNvPr id="7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6696" y="5315626"/>
              <a:ext cx="259015" cy="76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14"/>
            <p:cNvSpPr>
              <a:spLocks noChangeArrowheads="1"/>
            </p:cNvSpPr>
            <p:nvPr/>
          </p:nvSpPr>
          <p:spPr bwMode="auto">
            <a:xfrm>
              <a:off x="1196546" y="5423102"/>
              <a:ext cx="5683763" cy="585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The letters in the shaded squares spell two. </a:t>
              </a:r>
              <a:endParaRPr lang="en-GB" altLang="en-US" sz="1600" dirty="0" smtClean="0">
                <a:solidFill>
                  <a:schemeClr val="bg1"/>
                </a:solidFill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 smtClean="0">
                  <a:solidFill>
                    <a:schemeClr val="bg1"/>
                  </a:solidFill>
                </a:rPr>
                <a:t>The </a:t>
              </a:r>
              <a:r>
                <a:rPr lang="en-GB" altLang="en-US" sz="1600" b="1" dirty="0">
                  <a:solidFill>
                    <a:schemeClr val="bg1"/>
                  </a:solidFill>
                </a:rPr>
                <a:t>second </a:t>
              </a:r>
              <a:r>
                <a:rPr lang="en-GB" sz="1600" dirty="0">
                  <a:solidFill>
                    <a:schemeClr val="bg1"/>
                  </a:solidFill>
                </a:rPr>
                <a:t>digit</a:t>
              </a:r>
              <a:r>
                <a:rPr lang="en-GB" altLang="en-US" sz="1600" dirty="0">
                  <a:solidFill>
                    <a:schemeClr val="bg1"/>
                  </a:solidFill>
                </a:rPr>
                <a:t> </a:t>
              </a:r>
              <a:r>
                <a:rPr lang="en-GB" altLang="en-US" sz="1600" dirty="0" smtClean="0">
                  <a:solidFill>
                    <a:schemeClr val="bg1"/>
                  </a:solidFill>
                </a:rPr>
                <a:t>on </a:t>
              </a:r>
              <a:r>
                <a:rPr lang="en-GB" altLang="en-US" sz="1600" dirty="0">
                  <a:solidFill>
                    <a:schemeClr val="bg1"/>
                  </a:solidFill>
                </a:rPr>
                <a:t>the keypad is two.</a:t>
              </a:r>
              <a:endParaRPr lang="en-GB" altLang="en-US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9" name="Rectangle 72"/>
          <p:cNvSpPr>
            <a:spLocks noChangeArrowheads="1"/>
          </p:cNvSpPr>
          <p:nvPr/>
        </p:nvSpPr>
        <p:spPr bwMode="auto">
          <a:xfrm>
            <a:off x="684213" y="1391225"/>
            <a:ext cx="789252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We can see through windows. This means windows </a:t>
            </a:r>
            <a:r>
              <a:rPr lang="en-GB" altLang="en-US" sz="1600" dirty="0" smtClean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are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 smtClean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 smtClean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 smtClean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We </a:t>
            </a:r>
            <a:r>
              <a:rPr lang="en-GB" altLang="en-US" sz="16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get this material from trees. 	</a:t>
            </a:r>
            <a:endParaRPr lang="en-GB" altLang="en-US" sz="1600" dirty="0" smtClean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 smtClean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 smtClean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        </a:t>
            </a:r>
            <a:endParaRPr lang="en-GB" altLang="en-US" sz="600" b="1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This word means light cannot pass through an object.    </a:t>
            </a:r>
            <a:endParaRPr lang="en-GB" altLang="en-US" b="1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2539323"/>
              </p:ext>
            </p:extLst>
          </p:nvPr>
        </p:nvGraphicFramePr>
        <p:xfrm>
          <a:off x="804334" y="1794934"/>
          <a:ext cx="6096002" cy="43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</a:tblGrid>
              <a:tr h="431800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1485681"/>
              </p:ext>
            </p:extLst>
          </p:nvPr>
        </p:nvGraphicFramePr>
        <p:xfrm>
          <a:off x="804334" y="2868283"/>
          <a:ext cx="2216728" cy="43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182"/>
                <a:gridCol w="554182"/>
                <a:gridCol w="554182"/>
                <a:gridCol w="554182"/>
              </a:tblGrid>
              <a:tr h="431800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361504"/>
              </p:ext>
            </p:extLst>
          </p:nvPr>
        </p:nvGraphicFramePr>
        <p:xfrm>
          <a:off x="804334" y="4088645"/>
          <a:ext cx="3325092" cy="43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</a:tblGrid>
              <a:tr h="431800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195466"/>
              </p:ext>
            </p:extLst>
          </p:nvPr>
        </p:nvGraphicFramePr>
        <p:xfrm>
          <a:off x="804334" y="1792375"/>
          <a:ext cx="6096002" cy="43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</a:tblGrid>
              <a:tr h="43180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t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r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a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n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s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p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a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r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e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n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t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2705383"/>
              </p:ext>
            </p:extLst>
          </p:nvPr>
        </p:nvGraphicFramePr>
        <p:xfrm>
          <a:off x="804334" y="2868283"/>
          <a:ext cx="2216728" cy="43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182"/>
                <a:gridCol w="554182"/>
                <a:gridCol w="554182"/>
                <a:gridCol w="554182"/>
              </a:tblGrid>
              <a:tr h="43180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w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o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o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d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1576465"/>
              </p:ext>
            </p:extLst>
          </p:nvPr>
        </p:nvGraphicFramePr>
        <p:xfrm>
          <a:off x="804334" y="4088645"/>
          <a:ext cx="3325092" cy="43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</a:tblGrid>
              <a:tr h="43180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 o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p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a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q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u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5721"/>
                          </a:solidFill>
                        </a:rPr>
                        <a:t>e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" name="Rectangle 16">
            <a:hlinkClick r:id="rId3"/>
          </p:cNvPr>
          <p:cNvSpPr/>
          <p:nvPr/>
        </p:nvSpPr>
        <p:spPr>
          <a:xfrm>
            <a:off x="8557415" y="6589796"/>
            <a:ext cx="598224" cy="268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hlinkClick r:id="rId3"/>
          </p:cNvPr>
          <p:cNvSpPr/>
          <p:nvPr/>
        </p:nvSpPr>
        <p:spPr>
          <a:xfrm>
            <a:off x="8576733" y="6488196"/>
            <a:ext cx="598224" cy="4206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650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0429"/>
            <a:ext cx="9050869" cy="994306"/>
          </a:xfrm>
        </p:spPr>
        <p:txBody>
          <a:bodyPr/>
          <a:lstStyle/>
          <a:p>
            <a:r>
              <a:rPr lang="en-GB" sz="3600" dirty="0">
                <a:solidFill>
                  <a:srgbClr val="005721"/>
                </a:solidFill>
              </a:rPr>
              <a:t>Escape the Recycling Centre – Clue </a:t>
            </a:r>
            <a:r>
              <a:rPr lang="en-GB" sz="3600" dirty="0" smtClean="0">
                <a:solidFill>
                  <a:srgbClr val="005721"/>
                </a:solidFill>
              </a:rPr>
              <a:t>3</a:t>
            </a:r>
            <a:endParaRPr lang="en-GB" sz="3600" dirty="0">
              <a:solidFill>
                <a:srgbClr val="005721"/>
              </a:solidFill>
            </a:endParaRP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804333" y="5119158"/>
            <a:ext cx="7543799" cy="1081088"/>
            <a:chOff x="750357" y="4897754"/>
            <a:chExt cx="7543799" cy="1082018"/>
          </a:xfrm>
        </p:grpSpPr>
        <p:sp>
          <p:nvSpPr>
            <p:cNvPr id="18" name="Rounded Rectangle 17">
              <a:extLst>
                <a:ext uri="{FF2B5EF4-FFF2-40B4-BE49-F238E27FC236}">
                  <a16:creationId xmlns="" xmlns:a16="http://schemas.microsoft.com/office/drawing/2014/main" id="{A197C294-4D42-4DA3-A76D-D682219DB642}"/>
                </a:ext>
              </a:extLst>
            </p:cNvPr>
            <p:cNvSpPr/>
            <p:nvPr/>
          </p:nvSpPr>
          <p:spPr>
            <a:xfrm>
              <a:off x="750357" y="4897754"/>
              <a:ext cx="7543799" cy="1082018"/>
            </a:xfrm>
            <a:prstGeom prst="roundRect">
              <a:avLst/>
            </a:prstGeom>
            <a:solidFill>
              <a:srgbClr val="D4D4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19" name="Rounded Rectangle 18">
              <a:extLst>
                <a:ext uri="{FF2B5EF4-FFF2-40B4-BE49-F238E27FC236}">
                  <a16:creationId xmlns="" xmlns:a16="http://schemas.microsoft.com/office/drawing/2014/main" id="{9C153FDC-0CAD-4F26-9465-604649247849}"/>
                </a:ext>
              </a:extLst>
            </p:cNvPr>
            <p:cNvSpPr/>
            <p:nvPr/>
          </p:nvSpPr>
          <p:spPr>
            <a:xfrm>
              <a:off x="950382" y="5058230"/>
              <a:ext cx="6146800" cy="769011"/>
            </a:xfrm>
            <a:prstGeom prst="roundRect">
              <a:avLst>
                <a:gd name="adj" fmla="val 11163"/>
              </a:avLst>
            </a:prstGeom>
            <a:solidFill>
              <a:srgbClr val="087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20" name="1">
              <a:extLst>
                <a:ext uri="{FF2B5EF4-FFF2-40B4-BE49-F238E27FC236}">
                  <a16:creationId xmlns="" xmlns:a16="http://schemas.microsoft.com/office/drawing/2014/main" id="{41C732E3-D635-4543-BB02-0692AAB8F976}"/>
                </a:ext>
              </a:extLst>
            </p:cNvPr>
            <p:cNvSpPr/>
            <p:nvPr/>
          </p:nvSpPr>
          <p:spPr>
            <a:xfrm>
              <a:off x="7605183" y="5113840"/>
              <a:ext cx="511175" cy="72770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200" b="1" dirty="0">
                  <a:solidFill>
                    <a:srgbClr val="08743A"/>
                  </a:solidFill>
                </a:rPr>
                <a:t>4</a:t>
              </a:r>
            </a:p>
          </p:txBody>
        </p:sp>
        <p:pic>
          <p:nvPicPr>
            <p:cNvPr id="21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68720" y="5092720"/>
              <a:ext cx="259015" cy="76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Rectangle 14"/>
            <p:cNvSpPr>
              <a:spLocks noChangeArrowheads="1"/>
            </p:cNvSpPr>
            <p:nvPr/>
          </p:nvSpPr>
          <p:spPr bwMode="auto">
            <a:xfrm>
              <a:off x="1017460" y="5163072"/>
              <a:ext cx="5683763" cy="585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There are four statements which are true.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The </a:t>
              </a:r>
              <a:r>
                <a:rPr lang="en-GB" altLang="en-US" sz="1600" b="1" dirty="0">
                  <a:solidFill>
                    <a:schemeClr val="bg1"/>
                  </a:solidFill>
                </a:rPr>
                <a:t>third</a:t>
              </a:r>
              <a:r>
                <a:rPr lang="en-GB" altLang="en-US" sz="1600" dirty="0">
                  <a:solidFill>
                    <a:schemeClr val="bg1"/>
                  </a:solidFill>
                </a:rPr>
                <a:t> </a:t>
              </a:r>
              <a:r>
                <a:rPr lang="en-GB" sz="1600" dirty="0">
                  <a:solidFill>
                    <a:schemeClr val="bg1"/>
                  </a:solidFill>
                </a:rPr>
                <a:t>digit</a:t>
              </a:r>
              <a:r>
                <a:rPr lang="en-GB" altLang="en-US" sz="1600" dirty="0">
                  <a:solidFill>
                    <a:schemeClr val="bg1"/>
                  </a:solidFill>
                </a:rPr>
                <a:t> on the keypad is four.</a:t>
              </a:r>
              <a:endParaRPr lang="en-GB" altLang="en-US" sz="2400" b="1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687348"/>
              </p:ext>
            </p:extLst>
          </p:nvPr>
        </p:nvGraphicFramePr>
        <p:xfrm>
          <a:off x="1796474" y="1464735"/>
          <a:ext cx="5457920" cy="33972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512"/>
                <a:gridCol w="902436"/>
                <a:gridCol w="882972"/>
              </a:tblGrid>
              <a:tr h="485324">
                <a:tc>
                  <a:txBody>
                    <a:bodyPr/>
                    <a:lstStyle/>
                    <a:p>
                      <a:pPr algn="l"/>
                      <a:r>
                        <a:rPr lang="en-GB" sz="1800" dirty="0" smtClean="0">
                          <a:solidFill>
                            <a:srgbClr val="005721"/>
                          </a:solidFill>
                        </a:rPr>
                        <a:t>Statement</a:t>
                      </a:r>
                      <a:endParaRPr lang="en-GB" sz="1800" dirty="0">
                        <a:solidFill>
                          <a:srgbClr val="005721"/>
                        </a:solidFill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rgbClr val="005721"/>
                          </a:solidFill>
                        </a:rPr>
                        <a:t>True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solidFill>
                            <a:srgbClr val="005721"/>
                          </a:solidFill>
                        </a:rPr>
                        <a:t>False</a:t>
                      </a:r>
                      <a:endParaRPr lang="en-GB" dirty="0">
                        <a:solidFill>
                          <a:srgbClr val="00572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5324">
                <a:tc>
                  <a:txBody>
                    <a:bodyPr/>
                    <a:lstStyle/>
                    <a:p>
                      <a:pPr algn="l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Plastic is always </a:t>
                      </a:r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transparent.</a:t>
                      </a:r>
                      <a:endParaRPr lang="en-GB" sz="1800" dirty="0"/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5324">
                <a:tc>
                  <a:txBody>
                    <a:bodyPr/>
                    <a:lstStyle/>
                    <a:p>
                      <a:pPr algn="l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Glass is </a:t>
                      </a:r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waterproof.</a:t>
                      </a:r>
                      <a:endParaRPr lang="en-GB" sz="1800" dirty="0"/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5324">
                <a:tc>
                  <a:txBody>
                    <a:bodyPr/>
                    <a:lstStyle/>
                    <a:p>
                      <a:pPr algn="l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Fabric is always </a:t>
                      </a:r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rough.</a:t>
                      </a:r>
                      <a:endParaRPr lang="en-GB" sz="1800" dirty="0"/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532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Rock is a natural </a:t>
                      </a:r>
                      <a:r>
                        <a:rPr lang="en-GB" sz="1800" dirty="0" smtClean="0">
                          <a:effectLst/>
                          <a:latin typeface="Twinkl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material.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5324">
                <a:tc>
                  <a:txBody>
                    <a:bodyPr/>
                    <a:lstStyle/>
                    <a:p>
                      <a:pPr algn="l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Wood is </a:t>
                      </a:r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hard.</a:t>
                      </a:r>
                      <a:endParaRPr lang="en-GB" sz="1800" dirty="0"/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5324">
                <a:tc>
                  <a:txBody>
                    <a:bodyPr/>
                    <a:lstStyle/>
                    <a:p>
                      <a:pPr algn="l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Wool is </a:t>
                      </a:r>
                      <a:r>
                        <a:rPr lang="en-G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soft.</a:t>
                      </a:r>
                      <a:endParaRPr lang="en-GB" sz="1800" dirty="0"/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262" y="2484442"/>
            <a:ext cx="417738" cy="39921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46">
            <a:off x="6549576" y="1987600"/>
            <a:ext cx="495914" cy="42208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46">
            <a:off x="6549575" y="2966294"/>
            <a:ext cx="495914" cy="42208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662" y="3447524"/>
            <a:ext cx="417738" cy="39921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262" y="3928334"/>
            <a:ext cx="417738" cy="39921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262" y="4425581"/>
            <a:ext cx="417738" cy="399211"/>
          </a:xfrm>
          <a:prstGeom prst="rect">
            <a:avLst/>
          </a:prstGeom>
        </p:spPr>
      </p:pic>
      <p:sp>
        <p:nvSpPr>
          <p:cNvPr id="16" name="Rectangle 15">
            <a:hlinkClick r:id="rId5"/>
          </p:cNvPr>
          <p:cNvSpPr/>
          <p:nvPr/>
        </p:nvSpPr>
        <p:spPr>
          <a:xfrm>
            <a:off x="8557415" y="6589796"/>
            <a:ext cx="598224" cy="268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hlinkClick r:id="rId5"/>
          </p:cNvPr>
          <p:cNvSpPr/>
          <p:nvPr/>
        </p:nvSpPr>
        <p:spPr>
          <a:xfrm>
            <a:off x="8557415" y="6589796"/>
            <a:ext cx="598224" cy="268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487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: Rounded Corners 2">
            <a:extLst>
              <a:ext uri="{FF2B5EF4-FFF2-40B4-BE49-F238E27FC236}">
                <a16:creationId xmlns="" xmlns:a16="http://schemas.microsoft.com/office/drawing/2014/main" id="{A83735BD-DB8F-4D81-89A6-29400E5C643E}"/>
              </a:ext>
            </a:extLst>
          </p:cNvPr>
          <p:cNvSpPr/>
          <p:nvPr/>
        </p:nvSpPr>
        <p:spPr>
          <a:xfrm>
            <a:off x="4589377" y="1479663"/>
            <a:ext cx="2799446" cy="3623765"/>
          </a:xfrm>
          <a:prstGeom prst="roundRect">
            <a:avLst>
              <a:gd name="adj" fmla="val 2829"/>
            </a:avLst>
          </a:prstGeom>
          <a:ln w="28575">
            <a:solidFill>
              <a:srgbClr val="00572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  <a:p>
            <a:pPr algn="ctr">
              <a:defRPr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0429"/>
            <a:ext cx="9050869" cy="994306"/>
          </a:xfrm>
        </p:spPr>
        <p:txBody>
          <a:bodyPr/>
          <a:lstStyle/>
          <a:p>
            <a:r>
              <a:rPr lang="en-GB" sz="3600" dirty="0">
                <a:solidFill>
                  <a:srgbClr val="005721"/>
                </a:solidFill>
              </a:rPr>
              <a:t>Escape the Recycling Centre – Clue </a:t>
            </a:r>
            <a:r>
              <a:rPr lang="en-GB" sz="3600" dirty="0" smtClean="0">
                <a:solidFill>
                  <a:srgbClr val="005721"/>
                </a:solidFill>
              </a:rPr>
              <a:t>4</a:t>
            </a:r>
            <a:endParaRPr lang="en-GB" sz="3600" dirty="0">
              <a:solidFill>
                <a:srgbClr val="005721"/>
              </a:solidFill>
            </a:endParaRPr>
          </a:p>
        </p:txBody>
      </p:sp>
      <p:sp>
        <p:nvSpPr>
          <p:cNvPr id="34" name="Rectangle: Rounded Corners 2">
            <a:extLst>
              <a:ext uri="{FF2B5EF4-FFF2-40B4-BE49-F238E27FC236}">
                <a16:creationId xmlns="" xmlns:a16="http://schemas.microsoft.com/office/drawing/2014/main" id="{A83735BD-DB8F-4D81-89A6-29400E5C643E}"/>
              </a:ext>
            </a:extLst>
          </p:cNvPr>
          <p:cNvSpPr/>
          <p:nvPr/>
        </p:nvSpPr>
        <p:spPr>
          <a:xfrm>
            <a:off x="1733407" y="1479663"/>
            <a:ext cx="2799446" cy="3623765"/>
          </a:xfrm>
          <a:prstGeom prst="roundRect">
            <a:avLst>
              <a:gd name="adj" fmla="val 2829"/>
            </a:avLst>
          </a:prstGeom>
          <a:ln w="28575">
            <a:solidFill>
              <a:srgbClr val="00572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  <a:p>
            <a:pPr algn="ctr">
              <a:defRPr/>
            </a:pP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468525" y="1526000"/>
            <a:ext cx="13292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5721"/>
                </a:solidFill>
              </a:rPr>
              <a:t>Waterproof</a:t>
            </a:r>
          </a:p>
        </p:txBody>
      </p:sp>
      <p:sp>
        <p:nvSpPr>
          <p:cNvPr id="4" name="Rectangle 3"/>
          <p:cNvSpPr/>
          <p:nvPr/>
        </p:nvSpPr>
        <p:spPr>
          <a:xfrm>
            <a:off x="5398432" y="1526000"/>
            <a:ext cx="1200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5721"/>
                </a:solidFill>
              </a:rPr>
              <a:t>Absorbent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11" t="14109" r="41770" b="77429"/>
          <a:stretch/>
        </p:blipFill>
        <p:spPr>
          <a:xfrm>
            <a:off x="998143" y="4540250"/>
            <a:ext cx="595708" cy="603250"/>
          </a:xfrm>
          <a:prstGeom prst="ellipse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9" t="23328" r="81586" b="68478"/>
          <a:stretch/>
        </p:blipFill>
        <p:spPr>
          <a:xfrm>
            <a:off x="1003299" y="1403350"/>
            <a:ext cx="577851" cy="584200"/>
          </a:xfrm>
          <a:prstGeom prst="ellipse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1" t="23099" r="53831" b="68066"/>
          <a:stretch/>
        </p:blipFill>
        <p:spPr>
          <a:xfrm>
            <a:off x="7524750" y="2641600"/>
            <a:ext cx="625872" cy="629826"/>
          </a:xfrm>
          <a:prstGeom prst="ellipse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8" t="32396" r="81327" b="59135"/>
          <a:stretch/>
        </p:blipFill>
        <p:spPr>
          <a:xfrm>
            <a:off x="7499350" y="3904700"/>
            <a:ext cx="609600" cy="603800"/>
          </a:xfrm>
          <a:prstGeom prst="ellipse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6" t="14328" r="81453" b="77567"/>
          <a:stretch/>
        </p:blipFill>
        <p:spPr>
          <a:xfrm>
            <a:off x="1016000" y="2038350"/>
            <a:ext cx="584200" cy="577850"/>
          </a:xfrm>
          <a:prstGeom prst="ellipse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06" t="14278" r="67377" b="77528"/>
          <a:stretch/>
        </p:blipFill>
        <p:spPr>
          <a:xfrm>
            <a:off x="7518399" y="4540250"/>
            <a:ext cx="590551" cy="584200"/>
          </a:xfrm>
          <a:prstGeom prst="ellipse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11" t="14171" r="54273" b="77634"/>
          <a:stretch/>
        </p:blipFill>
        <p:spPr>
          <a:xfrm>
            <a:off x="1009651" y="2654300"/>
            <a:ext cx="590550" cy="584200"/>
          </a:xfrm>
          <a:prstGeom prst="ellipse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7" t="23364" r="67476" b="68353"/>
          <a:stretch/>
        </p:blipFill>
        <p:spPr>
          <a:xfrm>
            <a:off x="7524751" y="1422400"/>
            <a:ext cx="590550" cy="590550"/>
          </a:xfrm>
          <a:prstGeom prst="ellipse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68" t="23477" r="41967" b="68328"/>
          <a:stretch/>
        </p:blipFill>
        <p:spPr>
          <a:xfrm>
            <a:off x="7505699" y="2051050"/>
            <a:ext cx="577851" cy="584200"/>
          </a:xfrm>
          <a:prstGeom prst="ellipse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5" t="32379" r="67351" b="59071"/>
          <a:stretch/>
        </p:blipFill>
        <p:spPr>
          <a:xfrm>
            <a:off x="7499349" y="3270250"/>
            <a:ext cx="609601" cy="609600"/>
          </a:xfrm>
          <a:prstGeom prst="ellipse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17" t="32396" r="54028" b="59229"/>
          <a:stretch/>
        </p:blipFill>
        <p:spPr>
          <a:xfrm>
            <a:off x="987789" y="3276425"/>
            <a:ext cx="617668" cy="597075"/>
          </a:xfrm>
          <a:prstGeom prst="ellipse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10" t="32396" r="41943" b="59037"/>
          <a:stretch/>
        </p:blipFill>
        <p:spPr>
          <a:xfrm>
            <a:off x="987789" y="3897689"/>
            <a:ext cx="587011" cy="610811"/>
          </a:xfrm>
          <a:prstGeom prst="ellipse">
            <a:avLst/>
          </a:prstGeom>
        </p:spPr>
      </p:pic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804334" y="5215998"/>
            <a:ext cx="7442200" cy="1081087"/>
            <a:chOff x="931333" y="5173134"/>
            <a:chExt cx="7442200" cy="1082018"/>
          </a:xfrm>
        </p:grpSpPr>
        <p:sp>
          <p:nvSpPr>
            <p:cNvPr id="23" name="Rounded Rectangle 22">
              <a:extLst>
                <a:ext uri="{FF2B5EF4-FFF2-40B4-BE49-F238E27FC236}">
                  <a16:creationId xmlns="" xmlns:a16="http://schemas.microsoft.com/office/drawing/2014/main" id="{6DF723C4-F2A5-4C19-A32E-2679AB837344}"/>
                </a:ext>
              </a:extLst>
            </p:cNvPr>
            <p:cNvSpPr/>
            <p:nvPr/>
          </p:nvSpPr>
          <p:spPr>
            <a:xfrm>
              <a:off x="931333" y="5173134"/>
              <a:ext cx="7442200" cy="1082018"/>
            </a:xfrm>
            <a:prstGeom prst="roundRect">
              <a:avLst/>
            </a:prstGeom>
            <a:solidFill>
              <a:srgbClr val="D4D4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30" name="Rounded Rectangle 29">
              <a:extLst>
                <a:ext uri="{FF2B5EF4-FFF2-40B4-BE49-F238E27FC236}">
                  <a16:creationId xmlns="" xmlns:a16="http://schemas.microsoft.com/office/drawing/2014/main" id="{69DBB43D-40A2-47AB-9B8E-63DC7001F861}"/>
                </a:ext>
              </a:extLst>
            </p:cNvPr>
            <p:cNvSpPr/>
            <p:nvPr/>
          </p:nvSpPr>
          <p:spPr>
            <a:xfrm>
              <a:off x="1104370" y="5316132"/>
              <a:ext cx="6146800" cy="769012"/>
            </a:xfrm>
            <a:prstGeom prst="roundRect">
              <a:avLst>
                <a:gd name="adj" fmla="val 11163"/>
              </a:avLst>
            </a:prstGeom>
            <a:solidFill>
              <a:srgbClr val="087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31" name="1">
              <a:extLst>
                <a:ext uri="{FF2B5EF4-FFF2-40B4-BE49-F238E27FC236}">
                  <a16:creationId xmlns="" xmlns:a16="http://schemas.microsoft.com/office/drawing/2014/main" id="{8B043E5A-FA34-41DE-84F4-EB19F1CDEE94}"/>
                </a:ext>
              </a:extLst>
            </p:cNvPr>
            <p:cNvSpPr/>
            <p:nvPr/>
          </p:nvSpPr>
          <p:spPr>
            <a:xfrm>
              <a:off x="7698845" y="5357443"/>
              <a:ext cx="511175" cy="72770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200" b="1" dirty="0">
                  <a:solidFill>
                    <a:srgbClr val="08743A"/>
                  </a:solidFill>
                </a:rPr>
                <a:t>8</a:t>
              </a:r>
            </a:p>
          </p:txBody>
        </p:sp>
        <p:pic>
          <p:nvPicPr>
            <p:cNvPr id="32" name="Picture 3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6696" y="5315626"/>
              <a:ext cx="259015" cy="76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Rectangle 14"/>
            <p:cNvSpPr>
              <a:spLocks noChangeArrowheads="1"/>
            </p:cNvSpPr>
            <p:nvPr/>
          </p:nvSpPr>
          <p:spPr bwMode="auto">
            <a:xfrm>
              <a:off x="1196546" y="5423102"/>
              <a:ext cx="5986637" cy="585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There are eight objects which are waterproof.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The </a:t>
              </a:r>
              <a:r>
                <a:rPr lang="en-GB" altLang="en-US" sz="1600" b="1" dirty="0">
                  <a:solidFill>
                    <a:schemeClr val="bg1"/>
                  </a:solidFill>
                </a:rPr>
                <a:t>fourth</a:t>
              </a:r>
              <a:r>
                <a:rPr lang="en-GB" altLang="en-US" sz="1600" dirty="0">
                  <a:solidFill>
                    <a:schemeClr val="bg1"/>
                  </a:solidFill>
                </a:rPr>
                <a:t> </a:t>
              </a:r>
              <a:r>
                <a:rPr lang="en-GB" sz="1600" dirty="0">
                  <a:solidFill>
                    <a:schemeClr val="bg1"/>
                  </a:solidFill>
                </a:rPr>
                <a:t>digit</a:t>
              </a:r>
              <a:r>
                <a:rPr lang="en-GB" altLang="en-US" sz="1600" dirty="0">
                  <a:solidFill>
                    <a:schemeClr val="bg1"/>
                  </a:solidFill>
                </a:rPr>
                <a:t> on the keypad is eight.</a:t>
              </a:r>
              <a:endParaRPr lang="en-GB" altLang="en-US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Rectangle 24">
            <a:hlinkClick r:id="rId14"/>
          </p:cNvPr>
          <p:cNvSpPr/>
          <p:nvPr/>
        </p:nvSpPr>
        <p:spPr>
          <a:xfrm>
            <a:off x="8557415" y="6589796"/>
            <a:ext cx="598224" cy="268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9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22222E-6 L 0.42743 0.08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72" y="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1.85185E-6 L 0.11371 -0.002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6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11371 0.0131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77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11406 0.0270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94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48148E-6 L 0.11615 0.0437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99" y="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L 0.42777 -0.2666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89" y="-1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49 -0.00185 L -0.51545 0.0844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98" y="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3 0.0074 L -0.51285 0.0997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27" y="4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1.48148E-6 L -0.2882 0.11921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62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3.7037E-6 L -0.51423 0.0277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64" y="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-0.28472 0.0425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36" y="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-0.51458 -0.0502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29" y="-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/>
          <p:cNvSpPr/>
          <p:nvPr/>
        </p:nvSpPr>
        <p:spPr>
          <a:xfrm>
            <a:off x="804333" y="2719773"/>
            <a:ext cx="7001147" cy="49870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5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804333" y="3544860"/>
            <a:ext cx="7001147" cy="49870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5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804332" y="4325715"/>
            <a:ext cx="7001147" cy="49870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5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804334" y="1923941"/>
            <a:ext cx="7001147" cy="49870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5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ounded Rectangle 55"/>
          <p:cNvSpPr/>
          <p:nvPr/>
        </p:nvSpPr>
        <p:spPr>
          <a:xfrm>
            <a:off x="7511831" y="2611438"/>
            <a:ext cx="712055" cy="71205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5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ounded Rectangle 56"/>
          <p:cNvSpPr/>
          <p:nvPr/>
        </p:nvSpPr>
        <p:spPr>
          <a:xfrm>
            <a:off x="7511831" y="3438186"/>
            <a:ext cx="712055" cy="71205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5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ounded Rectangle 57"/>
          <p:cNvSpPr/>
          <p:nvPr/>
        </p:nvSpPr>
        <p:spPr>
          <a:xfrm>
            <a:off x="7501124" y="4226056"/>
            <a:ext cx="712055" cy="71205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5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7522538" y="1823568"/>
            <a:ext cx="712055" cy="71205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5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0429"/>
            <a:ext cx="9050869" cy="994306"/>
          </a:xfrm>
        </p:spPr>
        <p:txBody>
          <a:bodyPr/>
          <a:lstStyle/>
          <a:p>
            <a:r>
              <a:rPr lang="en-GB" sz="3600" dirty="0">
                <a:solidFill>
                  <a:srgbClr val="005721"/>
                </a:solidFill>
              </a:rPr>
              <a:t>Escape the Recycling Centre – Clue 5</a:t>
            </a:r>
          </a:p>
        </p:txBody>
      </p:sp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804334" y="5211082"/>
            <a:ext cx="7442200" cy="1081088"/>
            <a:chOff x="931333" y="5173134"/>
            <a:chExt cx="7442200" cy="1082018"/>
          </a:xfrm>
        </p:grpSpPr>
        <p:sp>
          <p:nvSpPr>
            <p:cNvPr id="28" name="Rounded Rectangle 27">
              <a:extLst>
                <a:ext uri="{FF2B5EF4-FFF2-40B4-BE49-F238E27FC236}">
                  <a16:creationId xmlns="" xmlns:a16="http://schemas.microsoft.com/office/drawing/2014/main" id="{ECAD25EB-0C55-4A7F-AA92-EAC9710168EF}"/>
                </a:ext>
              </a:extLst>
            </p:cNvPr>
            <p:cNvSpPr/>
            <p:nvPr/>
          </p:nvSpPr>
          <p:spPr>
            <a:xfrm>
              <a:off x="931333" y="5173134"/>
              <a:ext cx="7442200" cy="1082018"/>
            </a:xfrm>
            <a:prstGeom prst="roundRect">
              <a:avLst/>
            </a:prstGeom>
            <a:solidFill>
              <a:srgbClr val="D4D4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Rounded Rectangle 28">
              <a:extLst>
                <a:ext uri="{FF2B5EF4-FFF2-40B4-BE49-F238E27FC236}">
                  <a16:creationId xmlns="" xmlns:a16="http://schemas.microsoft.com/office/drawing/2014/main" id="{E6320003-FCE8-45DF-83B1-CBAB907BB4FA}"/>
                </a:ext>
              </a:extLst>
            </p:cNvPr>
            <p:cNvSpPr/>
            <p:nvPr/>
          </p:nvSpPr>
          <p:spPr>
            <a:xfrm>
              <a:off x="1104371" y="5316132"/>
              <a:ext cx="6146800" cy="769011"/>
            </a:xfrm>
            <a:prstGeom prst="roundRect">
              <a:avLst>
                <a:gd name="adj" fmla="val 11163"/>
              </a:avLst>
            </a:prstGeom>
            <a:solidFill>
              <a:srgbClr val="087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35" name="1">
              <a:extLst>
                <a:ext uri="{FF2B5EF4-FFF2-40B4-BE49-F238E27FC236}">
                  <a16:creationId xmlns="" xmlns:a16="http://schemas.microsoft.com/office/drawing/2014/main" id="{BC03531A-DF43-4F46-84C8-1C2FB2B8EC03}"/>
                </a:ext>
              </a:extLst>
            </p:cNvPr>
            <p:cNvSpPr/>
            <p:nvPr/>
          </p:nvSpPr>
          <p:spPr>
            <a:xfrm>
              <a:off x="7698846" y="5357442"/>
              <a:ext cx="511175" cy="72770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200" b="1" dirty="0">
                  <a:solidFill>
                    <a:srgbClr val="08743A"/>
                  </a:solidFill>
                </a:rPr>
                <a:t>1</a:t>
              </a:r>
            </a:p>
          </p:txBody>
        </p:sp>
        <p:pic>
          <p:nvPicPr>
            <p:cNvPr id="37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6696" y="5315626"/>
              <a:ext cx="259015" cy="76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Rectangle 14"/>
            <p:cNvSpPr>
              <a:spLocks noChangeArrowheads="1"/>
            </p:cNvSpPr>
            <p:nvPr/>
          </p:nvSpPr>
          <p:spPr bwMode="auto">
            <a:xfrm>
              <a:off x="1196546" y="5407702"/>
              <a:ext cx="5683763" cy="585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Only one of Sam’s sentences about materials is correct. </a:t>
              </a:r>
              <a:endParaRPr lang="en-GB" altLang="en-US" sz="1600" dirty="0" smtClean="0">
                <a:solidFill>
                  <a:schemeClr val="bg1"/>
                </a:solidFill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 smtClean="0">
                  <a:solidFill>
                    <a:schemeClr val="bg1"/>
                  </a:solidFill>
                </a:rPr>
                <a:t>The </a:t>
              </a:r>
              <a:r>
                <a:rPr lang="en-GB" altLang="en-US" sz="1600" b="1" dirty="0">
                  <a:solidFill>
                    <a:schemeClr val="bg1"/>
                  </a:solidFill>
                </a:rPr>
                <a:t>fifth</a:t>
              </a:r>
              <a:r>
                <a:rPr lang="en-GB" altLang="en-US" sz="1600" dirty="0">
                  <a:solidFill>
                    <a:schemeClr val="bg1"/>
                  </a:solidFill>
                </a:rPr>
                <a:t> </a:t>
              </a:r>
              <a:r>
                <a:rPr lang="en-GB" sz="1600" dirty="0">
                  <a:solidFill>
                    <a:schemeClr val="bg1"/>
                  </a:solidFill>
                </a:rPr>
                <a:t>digit</a:t>
              </a:r>
              <a:r>
                <a:rPr lang="en-GB" altLang="en-US" sz="1600" dirty="0">
                  <a:solidFill>
                    <a:schemeClr val="bg1"/>
                  </a:solidFill>
                </a:rPr>
                <a:t> on the keypad is one.</a:t>
              </a:r>
              <a:endParaRPr lang="en-GB" altLang="en-US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699831" y="1422439"/>
            <a:ext cx="7278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How many of Sam’s sentences about materials are correct?</a:t>
            </a:r>
          </a:p>
        </p:txBody>
      </p:sp>
      <p:sp>
        <p:nvSpPr>
          <p:cNvPr id="39" name="TextBox 1"/>
          <p:cNvSpPr txBox="1">
            <a:spLocks noChangeArrowheads="1"/>
          </p:cNvSpPr>
          <p:nvPr/>
        </p:nvSpPr>
        <p:spPr bwMode="auto">
          <a:xfrm>
            <a:off x="813658" y="1984943"/>
            <a:ext cx="65198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1. The </a:t>
            </a:r>
            <a:r>
              <a:rPr lang="en-GB" altLang="en-US" dirty="0">
                <a:solidFill>
                  <a:schemeClr val="tx1"/>
                </a:solidFill>
              </a:rPr>
              <a:t>walls of a house could be made from tissue paper. </a:t>
            </a:r>
            <a:endParaRPr lang="en-GB" altLang="en-US" dirty="0" smtClean="0">
              <a:solidFill>
                <a:schemeClr val="tx1"/>
              </a:solidFill>
            </a:endParaRP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470" y="2709740"/>
            <a:ext cx="522241" cy="49907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46">
            <a:off x="7642948" y="1968551"/>
            <a:ext cx="495914" cy="4220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13658" y="2777650"/>
            <a:ext cx="68012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/>
              <a:t>2</a:t>
            </a:r>
            <a:r>
              <a:rPr lang="en-GB" altLang="en-US" dirty="0"/>
              <a:t>. Fabric would be a good material to make a coat from.  </a:t>
            </a:r>
            <a:endParaRPr lang="en-GB" altLang="en-US" dirty="0">
              <a:solidFill>
                <a:srgbClr val="00B05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13658" y="3600686"/>
            <a:ext cx="64243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3. A teapot could be made from wax. </a:t>
            </a:r>
            <a:endParaRPr lang="en-GB" altLang="en-US" dirty="0">
              <a:solidFill>
                <a:srgbClr val="00B05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3658" y="4397417"/>
            <a:ext cx="65701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4. A pillow made from metal would be soft. </a:t>
            </a:r>
            <a:endParaRPr lang="en-GB" altLang="en-US" dirty="0">
              <a:solidFill>
                <a:srgbClr val="00B050"/>
              </a:solidFill>
            </a:endParaRP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46">
            <a:off x="7619901" y="3600500"/>
            <a:ext cx="495914" cy="42208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46">
            <a:off x="7599843" y="4363043"/>
            <a:ext cx="495914" cy="422086"/>
          </a:xfrm>
          <a:prstGeom prst="rect">
            <a:avLst/>
          </a:prstGeom>
        </p:spPr>
      </p:pic>
      <p:sp>
        <p:nvSpPr>
          <p:cNvPr id="26" name="Rectangle 25">
            <a:hlinkClick r:id="rId5"/>
          </p:cNvPr>
          <p:cNvSpPr/>
          <p:nvPr/>
        </p:nvSpPr>
        <p:spPr>
          <a:xfrm>
            <a:off x="8557415" y="6589796"/>
            <a:ext cx="598224" cy="268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45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/>
          <p:cNvGrpSpPr/>
          <p:nvPr/>
        </p:nvGrpSpPr>
        <p:grpSpPr>
          <a:xfrm>
            <a:off x="3906527" y="1560323"/>
            <a:ext cx="2912900" cy="1570787"/>
            <a:chOff x="3906527" y="1560323"/>
            <a:chExt cx="2912900" cy="1570787"/>
          </a:xfrm>
        </p:grpSpPr>
        <p:sp>
          <p:nvSpPr>
            <p:cNvPr id="49" name="Rounded Rectangle 48"/>
            <p:cNvSpPr/>
            <p:nvPr/>
          </p:nvSpPr>
          <p:spPr>
            <a:xfrm>
              <a:off x="3906527" y="1560323"/>
              <a:ext cx="1428274" cy="1570787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>
              <a:off x="5391153" y="1560323"/>
              <a:ext cx="1428274" cy="1570787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2425082" y="1560323"/>
            <a:ext cx="5875637" cy="3230277"/>
            <a:chOff x="2425082" y="1560323"/>
            <a:chExt cx="5875637" cy="3230277"/>
          </a:xfrm>
        </p:grpSpPr>
        <p:sp>
          <p:nvSpPr>
            <p:cNvPr id="53" name="Rounded Rectangle 52"/>
            <p:cNvSpPr/>
            <p:nvPr/>
          </p:nvSpPr>
          <p:spPr>
            <a:xfrm>
              <a:off x="6872445" y="1574800"/>
              <a:ext cx="1428274" cy="1570787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2425082" y="1560323"/>
              <a:ext cx="1428274" cy="1570787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ounded Rectangle 47"/>
            <p:cNvSpPr/>
            <p:nvPr/>
          </p:nvSpPr>
          <p:spPr>
            <a:xfrm>
              <a:off x="3906527" y="3205336"/>
              <a:ext cx="1428274" cy="1570787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ounded Rectangle 49"/>
            <p:cNvSpPr/>
            <p:nvPr/>
          </p:nvSpPr>
          <p:spPr>
            <a:xfrm>
              <a:off x="5391153" y="3205336"/>
              <a:ext cx="1428274" cy="1570787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ounded Rectangle 51"/>
            <p:cNvSpPr/>
            <p:nvPr/>
          </p:nvSpPr>
          <p:spPr>
            <a:xfrm>
              <a:off x="6872445" y="3219813"/>
              <a:ext cx="1428274" cy="1570787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940347" y="1574800"/>
            <a:ext cx="2913009" cy="3215800"/>
            <a:chOff x="940347" y="1574800"/>
            <a:chExt cx="2913009" cy="3215800"/>
          </a:xfrm>
        </p:grpSpPr>
        <p:sp>
          <p:nvSpPr>
            <p:cNvPr id="41" name="Rounded Rectangle 40"/>
            <p:cNvSpPr/>
            <p:nvPr/>
          </p:nvSpPr>
          <p:spPr>
            <a:xfrm>
              <a:off x="940347" y="3219813"/>
              <a:ext cx="1428274" cy="1570787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ounded Rectangle 41"/>
            <p:cNvSpPr/>
            <p:nvPr/>
          </p:nvSpPr>
          <p:spPr>
            <a:xfrm>
              <a:off x="940347" y="1574800"/>
              <a:ext cx="1428274" cy="1570787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Rounded Rectangle 45"/>
            <p:cNvSpPr/>
            <p:nvPr/>
          </p:nvSpPr>
          <p:spPr>
            <a:xfrm>
              <a:off x="2425082" y="3205336"/>
              <a:ext cx="1428274" cy="1570787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0429"/>
            <a:ext cx="9050869" cy="994306"/>
          </a:xfrm>
        </p:spPr>
        <p:txBody>
          <a:bodyPr/>
          <a:lstStyle/>
          <a:p>
            <a:r>
              <a:rPr lang="en-GB" sz="3600" dirty="0">
                <a:solidFill>
                  <a:srgbClr val="005721"/>
                </a:solidFill>
              </a:rPr>
              <a:t>Escape the Recycling Centre – Clue </a:t>
            </a:r>
            <a:r>
              <a:rPr lang="en-GB" sz="3600" dirty="0" smtClean="0">
                <a:solidFill>
                  <a:srgbClr val="005721"/>
                </a:solidFill>
              </a:rPr>
              <a:t>6</a:t>
            </a:r>
            <a:endParaRPr lang="en-GB" sz="3600" dirty="0">
              <a:solidFill>
                <a:srgbClr val="005721"/>
              </a:solidFill>
            </a:endParaRP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889529" y="5156730"/>
            <a:ext cx="7442200" cy="1081087"/>
            <a:chOff x="931333" y="5173134"/>
            <a:chExt cx="7442200" cy="1082018"/>
          </a:xfrm>
        </p:grpSpPr>
        <p:sp>
          <p:nvSpPr>
            <p:cNvPr id="23" name="Rounded Rectangle 22">
              <a:extLst>
                <a:ext uri="{FF2B5EF4-FFF2-40B4-BE49-F238E27FC236}">
                  <a16:creationId xmlns="" xmlns:a16="http://schemas.microsoft.com/office/drawing/2014/main" id="{43109B1A-46F4-42C1-B792-C5A00636E78C}"/>
                </a:ext>
              </a:extLst>
            </p:cNvPr>
            <p:cNvSpPr/>
            <p:nvPr/>
          </p:nvSpPr>
          <p:spPr>
            <a:xfrm>
              <a:off x="931333" y="5173134"/>
              <a:ext cx="7442200" cy="1082018"/>
            </a:xfrm>
            <a:prstGeom prst="roundRect">
              <a:avLst/>
            </a:prstGeom>
            <a:solidFill>
              <a:srgbClr val="D4D4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="" xmlns:a16="http://schemas.microsoft.com/office/drawing/2014/main" id="{8B8CDA6E-E167-46C7-921E-DBB58AC6D02C}"/>
                </a:ext>
              </a:extLst>
            </p:cNvPr>
            <p:cNvSpPr/>
            <p:nvPr/>
          </p:nvSpPr>
          <p:spPr>
            <a:xfrm>
              <a:off x="1104370" y="5316132"/>
              <a:ext cx="6146800" cy="769012"/>
            </a:xfrm>
            <a:prstGeom prst="roundRect">
              <a:avLst>
                <a:gd name="adj" fmla="val 11163"/>
              </a:avLst>
            </a:prstGeom>
            <a:solidFill>
              <a:srgbClr val="0874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25" name="1">
              <a:extLst>
                <a:ext uri="{FF2B5EF4-FFF2-40B4-BE49-F238E27FC236}">
                  <a16:creationId xmlns="" xmlns:a16="http://schemas.microsoft.com/office/drawing/2014/main" id="{85783352-1866-44C8-9708-AA1746E5E312}"/>
                </a:ext>
              </a:extLst>
            </p:cNvPr>
            <p:cNvSpPr/>
            <p:nvPr/>
          </p:nvSpPr>
          <p:spPr>
            <a:xfrm>
              <a:off x="7698845" y="5357443"/>
              <a:ext cx="511175" cy="72770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200" b="1" dirty="0">
                  <a:solidFill>
                    <a:srgbClr val="08743A"/>
                  </a:solidFill>
                </a:rPr>
                <a:t>5</a:t>
              </a:r>
            </a:p>
          </p:txBody>
        </p:sp>
        <p:pic>
          <p:nvPicPr>
            <p:cNvPr id="26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6696" y="5315626"/>
              <a:ext cx="259015" cy="76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Rectangle 14"/>
            <p:cNvSpPr>
              <a:spLocks noChangeArrowheads="1"/>
            </p:cNvSpPr>
            <p:nvPr/>
          </p:nvSpPr>
          <p:spPr bwMode="auto">
            <a:xfrm>
              <a:off x="1104370" y="5400365"/>
              <a:ext cx="6242326" cy="585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sz="1600" dirty="0">
                  <a:solidFill>
                    <a:schemeClr val="bg1"/>
                  </a:solidFill>
                </a:rPr>
                <a:t>The group with the most objects is </a:t>
              </a:r>
              <a:r>
                <a:rPr lang="en-GB" sz="1600" dirty="0" smtClean="0">
                  <a:solidFill>
                    <a:schemeClr val="bg1"/>
                  </a:solidFill>
                </a:rPr>
                <a:t>plastic</a:t>
              </a:r>
              <a:r>
                <a:rPr lang="en-GB" altLang="en-US" sz="1600" dirty="0" smtClean="0">
                  <a:solidFill>
                    <a:schemeClr val="bg1"/>
                  </a:solidFill>
                </a:rPr>
                <a:t>. </a:t>
              </a:r>
              <a:r>
                <a:rPr lang="en-GB" altLang="en-US" sz="1600" dirty="0">
                  <a:solidFill>
                    <a:schemeClr val="bg1"/>
                  </a:solidFill>
                </a:rPr>
                <a:t>There are five objects made from </a:t>
              </a:r>
              <a:r>
                <a:rPr lang="en-GB" altLang="en-US" sz="1600" dirty="0" smtClean="0">
                  <a:solidFill>
                    <a:schemeClr val="bg1"/>
                  </a:solidFill>
                </a:rPr>
                <a:t>plastic. The </a:t>
              </a:r>
              <a:r>
                <a:rPr lang="en-GB" altLang="en-US" sz="1600" b="1" dirty="0">
                  <a:solidFill>
                    <a:schemeClr val="bg1"/>
                  </a:solidFill>
                </a:rPr>
                <a:t>sixth</a:t>
              </a:r>
              <a:r>
                <a:rPr lang="en-GB" altLang="en-US" sz="1600" dirty="0">
                  <a:solidFill>
                    <a:schemeClr val="bg1"/>
                  </a:solidFill>
                </a:rPr>
                <a:t> </a:t>
              </a:r>
              <a:r>
                <a:rPr lang="en-GB" sz="1600" dirty="0">
                  <a:solidFill>
                    <a:schemeClr val="bg1"/>
                  </a:solidFill>
                </a:rPr>
                <a:t>digit</a:t>
              </a:r>
              <a:r>
                <a:rPr lang="en-GB" altLang="en-US" sz="1600" dirty="0">
                  <a:solidFill>
                    <a:schemeClr val="bg1"/>
                  </a:solidFill>
                </a:rPr>
                <a:t> on the keypad is five.</a:t>
              </a:r>
              <a:endParaRPr lang="en-GB" altLang="en-US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087525" y="1551856"/>
            <a:ext cx="1132601" cy="1065054"/>
            <a:chOff x="1070591" y="1560323"/>
            <a:chExt cx="1132601" cy="106505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1725">
              <a:off x="1070591" y="2224860"/>
              <a:ext cx="1132601" cy="400517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1169344" y="1560323"/>
              <a:ext cx="9460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scissors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2509415" y="1560323"/>
            <a:ext cx="1298753" cy="1214386"/>
            <a:chOff x="2386571" y="1560323"/>
            <a:chExt cx="1298753" cy="1214386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0395" y="2119797"/>
              <a:ext cx="1044412" cy="654912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/>
          </p:nvSpPr>
          <p:spPr>
            <a:xfrm>
              <a:off x="2386571" y="1560323"/>
              <a:ext cx="129875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toothbrush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871792" y="1568790"/>
            <a:ext cx="1529586" cy="978769"/>
            <a:chOff x="3964926" y="1560323"/>
            <a:chExt cx="1529586" cy="97876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1803" y="2309317"/>
              <a:ext cx="1288333" cy="229775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3964926" y="1560323"/>
              <a:ext cx="152958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wooden ruler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5643006" y="1560323"/>
            <a:ext cx="1009870" cy="1304448"/>
            <a:chOff x="5643006" y="1560323"/>
            <a:chExt cx="1009870" cy="130444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3006" y="2035031"/>
              <a:ext cx="1009870" cy="829740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5757180" y="1560323"/>
              <a:ext cx="78418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pencil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6938007" y="1603155"/>
            <a:ext cx="1297150" cy="1454562"/>
            <a:chOff x="6938007" y="1603155"/>
            <a:chExt cx="1297150" cy="145456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6536" y="2003047"/>
              <a:ext cx="761654" cy="10546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6938007" y="1603155"/>
              <a:ext cx="129715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 smtClean="0"/>
                <a:t>plastic bag</a:t>
              </a:r>
              <a:endParaRPr lang="en-GB" dirty="0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1060793" y="3269569"/>
            <a:ext cx="1184965" cy="1418147"/>
            <a:chOff x="1094661" y="3269569"/>
            <a:chExt cx="1184965" cy="1418147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8401" y="3897228"/>
              <a:ext cx="791892" cy="790488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1094661" y="3269569"/>
              <a:ext cx="118496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ten pence coin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576223" y="3270137"/>
            <a:ext cx="1113833" cy="1399462"/>
            <a:chOff x="2491554" y="3270137"/>
            <a:chExt cx="1113833" cy="1399462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1554" y="3924770"/>
              <a:ext cx="1113833" cy="744829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2611140" y="3270137"/>
              <a:ext cx="92189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 smtClean="0"/>
                <a:t>a door key</a:t>
              </a:r>
              <a:endParaRPr lang="en-GB" dirty="0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160912" y="3242240"/>
            <a:ext cx="921894" cy="1499110"/>
            <a:chOff x="4050845" y="3225306"/>
            <a:chExt cx="921894" cy="1499110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0793" y="3837152"/>
              <a:ext cx="370086" cy="887264"/>
            </a:xfrm>
            <a:prstGeom prst="rect">
              <a:avLst/>
            </a:prstGeom>
          </p:spPr>
        </p:pic>
        <p:sp>
          <p:nvSpPr>
            <p:cNvPr id="27" name="Rectangle 26"/>
            <p:cNvSpPr/>
            <p:nvPr/>
          </p:nvSpPr>
          <p:spPr>
            <a:xfrm>
              <a:off x="4050845" y="3225306"/>
              <a:ext cx="92189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 smtClean="0"/>
                <a:t>plastic straw</a:t>
              </a:r>
              <a:endParaRPr lang="en-GB" dirty="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5591943" y="3215778"/>
            <a:ext cx="1113297" cy="1470755"/>
            <a:chOff x="5591943" y="3131110"/>
            <a:chExt cx="1113297" cy="1470755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6373" y="3756110"/>
              <a:ext cx="323136" cy="845755"/>
            </a:xfrm>
            <a:prstGeom prst="rect">
              <a:avLst/>
            </a:prstGeom>
          </p:spPr>
        </p:pic>
        <p:sp>
          <p:nvSpPr>
            <p:cNvPr id="28" name="Rectangle 27"/>
            <p:cNvSpPr/>
            <p:nvPr/>
          </p:nvSpPr>
          <p:spPr>
            <a:xfrm>
              <a:off x="5591943" y="3131110"/>
              <a:ext cx="111329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shampoo bottle 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02095" y="3206707"/>
            <a:ext cx="1390536" cy="1492308"/>
            <a:chOff x="6739697" y="3269569"/>
            <a:chExt cx="1390536" cy="149230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6903" y="3972713"/>
              <a:ext cx="595661" cy="789164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>
              <a:off x="6739697" y="3269569"/>
              <a:ext cx="139053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plastic cup or beaker</a:t>
              </a:r>
            </a:p>
          </p:txBody>
        </p:sp>
      </p:grpSp>
      <p:sp>
        <p:nvSpPr>
          <p:cNvPr id="54" name="Rectangle 53">
            <a:hlinkClick r:id="rId13"/>
          </p:cNvPr>
          <p:cNvSpPr/>
          <p:nvPr/>
        </p:nvSpPr>
        <p:spPr>
          <a:xfrm>
            <a:off x="8557415" y="6589796"/>
            <a:ext cx="598224" cy="268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592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526313" y="46922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11743A"/>
                </a:solidFill>
              </a:rPr>
              <a:t>Escape the Recycling </a:t>
            </a:r>
            <a:r>
              <a:rPr lang="en-GB" dirty="0" smtClean="0">
                <a:solidFill>
                  <a:srgbClr val="11743A"/>
                </a:solidFill>
              </a:rPr>
              <a:t>Centre</a:t>
            </a:r>
            <a:endParaRPr lang="en-GB" dirty="0">
              <a:solidFill>
                <a:srgbClr val="11743A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07392" y="1622217"/>
            <a:ext cx="7297466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Now you’ve solved all the clues, it’s time to enter the code into the </a:t>
            </a:r>
            <a:r>
              <a:rPr lang="en-GB" altLang="en-US" dirty="0" smtClean="0"/>
              <a:t>keypad and </a:t>
            </a:r>
            <a:r>
              <a:rPr lang="en-GB" altLang="en-US" dirty="0"/>
              <a:t>escape the recycling centre!</a:t>
            </a:r>
            <a:endParaRPr lang="en-GB" altLang="en-US" b="1" dirty="0"/>
          </a:p>
          <a:p>
            <a:pPr>
              <a:spcBef>
                <a:spcPct val="0"/>
              </a:spcBef>
            </a:pPr>
            <a:endParaRPr lang="en-GB" altLang="en-US" dirty="0"/>
          </a:p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2083652" y="2712353"/>
            <a:ext cx="5705682" cy="2661179"/>
          </a:xfrm>
          <a:prstGeom prst="roundRect">
            <a:avLst>
              <a:gd name="adj" fmla="val 0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915074" y="3452129"/>
            <a:ext cx="5725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Digit</a:t>
            </a:r>
            <a:br>
              <a:rPr lang="en-GB" altLang="en-US" sz="1400" dirty="0">
                <a:solidFill>
                  <a:schemeClr val="tx1"/>
                </a:solidFill>
              </a:rPr>
            </a:br>
            <a:r>
              <a:rPr lang="en-GB" altLang="en-US" sz="1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472928" y="3452129"/>
            <a:ext cx="5725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Digit</a:t>
            </a:r>
            <a:br>
              <a:rPr lang="en-GB" altLang="en-US" sz="1400" dirty="0">
                <a:solidFill>
                  <a:schemeClr val="tx1"/>
                </a:solidFill>
              </a:rPr>
            </a:br>
            <a:r>
              <a:rPr lang="en-GB" altLang="en-US" sz="1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030782" y="3452129"/>
            <a:ext cx="5725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Digit</a:t>
            </a:r>
            <a:br>
              <a:rPr lang="en-GB" altLang="en-US" sz="1400" dirty="0">
                <a:solidFill>
                  <a:schemeClr val="tx1"/>
                </a:solidFill>
              </a:rPr>
            </a:br>
            <a:r>
              <a:rPr lang="en-GB" altLang="en-US" sz="14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4588636" y="3452129"/>
            <a:ext cx="5725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Digit</a:t>
            </a:r>
            <a:br>
              <a:rPr lang="en-GB" altLang="en-US" sz="1400" dirty="0">
                <a:solidFill>
                  <a:schemeClr val="tx1"/>
                </a:solidFill>
              </a:rPr>
            </a:br>
            <a:r>
              <a:rPr lang="en-GB" altLang="en-US" sz="14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5146490" y="3452129"/>
            <a:ext cx="5725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Digit</a:t>
            </a:r>
            <a:br>
              <a:rPr lang="en-GB" altLang="en-US" sz="1400" dirty="0">
                <a:solidFill>
                  <a:schemeClr val="tx1"/>
                </a:solidFill>
              </a:rPr>
            </a:br>
            <a:r>
              <a:rPr lang="en-GB" altLang="en-US" sz="1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704344" y="3452129"/>
            <a:ext cx="5725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Digit</a:t>
            </a:r>
            <a:br>
              <a:rPr lang="en-GB" altLang="en-US" sz="1400" dirty="0">
                <a:solidFill>
                  <a:schemeClr val="tx1"/>
                </a:solidFill>
              </a:rPr>
            </a:br>
            <a:r>
              <a:rPr lang="en-GB" altLang="en-US" sz="14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3" name="1">
            <a:extLst/>
          </p:cNvPr>
          <p:cNvSpPr/>
          <p:nvPr/>
        </p:nvSpPr>
        <p:spPr>
          <a:xfrm>
            <a:off x="2988982" y="3996175"/>
            <a:ext cx="407987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3007382" y="4046679"/>
            <a:ext cx="36099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 dirty="0" smtClean="0">
                <a:solidFill>
                  <a:srgbClr val="11743A"/>
                </a:solidFill>
              </a:rPr>
              <a:t>3</a:t>
            </a:r>
            <a:endParaRPr lang="en-GB" altLang="en-US" dirty="0">
              <a:solidFill>
                <a:srgbClr val="11743A"/>
              </a:solidFill>
            </a:endParaRPr>
          </a:p>
        </p:txBody>
      </p:sp>
      <p:sp>
        <p:nvSpPr>
          <p:cNvPr id="15" name="1">
            <a:extLst/>
          </p:cNvPr>
          <p:cNvSpPr/>
          <p:nvPr/>
        </p:nvSpPr>
        <p:spPr>
          <a:xfrm>
            <a:off x="3545762" y="4002866"/>
            <a:ext cx="407987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565765" y="4053370"/>
            <a:ext cx="35779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 dirty="0" smtClean="0">
                <a:solidFill>
                  <a:srgbClr val="11743A"/>
                </a:solidFill>
              </a:rPr>
              <a:t>2</a:t>
            </a:r>
            <a:endParaRPr lang="en-GB" altLang="en-US" dirty="0">
              <a:solidFill>
                <a:srgbClr val="11743A"/>
              </a:solidFill>
            </a:endParaRPr>
          </a:p>
        </p:txBody>
      </p:sp>
      <p:sp>
        <p:nvSpPr>
          <p:cNvPr id="17" name="1">
            <a:extLst/>
          </p:cNvPr>
          <p:cNvSpPr/>
          <p:nvPr/>
        </p:nvSpPr>
        <p:spPr>
          <a:xfrm>
            <a:off x="4106833" y="4001405"/>
            <a:ext cx="407987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116416" y="4051909"/>
            <a:ext cx="37863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 dirty="0" smtClean="0">
                <a:solidFill>
                  <a:srgbClr val="11743A"/>
                </a:solidFill>
              </a:rPr>
              <a:t>4</a:t>
            </a:r>
            <a:endParaRPr lang="en-GB" altLang="en-US" dirty="0">
              <a:solidFill>
                <a:srgbClr val="11743A"/>
              </a:solidFill>
            </a:endParaRPr>
          </a:p>
        </p:txBody>
      </p:sp>
      <p:sp>
        <p:nvSpPr>
          <p:cNvPr id="19" name="1">
            <a:extLst/>
          </p:cNvPr>
          <p:cNvSpPr/>
          <p:nvPr/>
        </p:nvSpPr>
        <p:spPr>
          <a:xfrm>
            <a:off x="4665926" y="4001405"/>
            <a:ext cx="407987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4675509" y="4051909"/>
            <a:ext cx="37863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 dirty="0" smtClean="0">
                <a:solidFill>
                  <a:srgbClr val="11743A"/>
                </a:solidFill>
              </a:rPr>
              <a:t>8</a:t>
            </a:r>
            <a:endParaRPr lang="en-GB" altLang="en-US" dirty="0">
              <a:solidFill>
                <a:srgbClr val="11743A"/>
              </a:solidFill>
            </a:endParaRPr>
          </a:p>
        </p:txBody>
      </p:sp>
      <p:sp>
        <p:nvSpPr>
          <p:cNvPr id="21" name="1">
            <a:extLst/>
          </p:cNvPr>
          <p:cNvSpPr/>
          <p:nvPr/>
        </p:nvSpPr>
        <p:spPr>
          <a:xfrm>
            <a:off x="5218812" y="4001406"/>
            <a:ext cx="407987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5256448" y="4051910"/>
            <a:ext cx="32252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 dirty="0" smtClean="0">
                <a:solidFill>
                  <a:srgbClr val="11743A"/>
                </a:solidFill>
              </a:rPr>
              <a:t>1</a:t>
            </a:r>
            <a:endParaRPr lang="en-GB" altLang="en-US" dirty="0">
              <a:solidFill>
                <a:srgbClr val="11743A"/>
              </a:solidFill>
            </a:endParaRPr>
          </a:p>
        </p:txBody>
      </p:sp>
      <p:sp>
        <p:nvSpPr>
          <p:cNvPr id="23" name="1">
            <a:extLst/>
          </p:cNvPr>
          <p:cNvSpPr/>
          <p:nvPr/>
        </p:nvSpPr>
        <p:spPr>
          <a:xfrm>
            <a:off x="5743358" y="4001406"/>
            <a:ext cx="407987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5760154" y="4051910"/>
            <a:ext cx="36420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 dirty="0" smtClean="0">
                <a:solidFill>
                  <a:srgbClr val="11743A"/>
                </a:solidFill>
              </a:rPr>
              <a:t>5</a:t>
            </a:r>
            <a:endParaRPr lang="en-GB" altLang="en-US" dirty="0">
              <a:solidFill>
                <a:srgbClr val="11743A"/>
              </a:solidFill>
            </a:endParaRPr>
          </a:p>
        </p:txBody>
      </p:sp>
      <p:sp>
        <p:nvSpPr>
          <p:cNvPr id="25" name="Oval 24">
            <a:hlinkClick r:id="rId2" action="ppaction://hlinksldjump"/>
          </p:cNvPr>
          <p:cNvSpPr/>
          <p:nvPr/>
        </p:nvSpPr>
        <p:spPr>
          <a:xfrm>
            <a:off x="7420308" y="4756129"/>
            <a:ext cx="569985" cy="5699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33" name="Rectangle 32">
            <a:hlinkClick r:id="rId3"/>
          </p:cNvPr>
          <p:cNvSpPr/>
          <p:nvPr/>
        </p:nvSpPr>
        <p:spPr>
          <a:xfrm>
            <a:off x="8513380" y="6537433"/>
            <a:ext cx="649224" cy="3002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6029">
            <a:off x="957071" y="2420842"/>
            <a:ext cx="1734194" cy="2810356"/>
          </a:xfrm>
          <a:prstGeom prst="rect">
            <a:avLst/>
          </a:prstGeom>
        </p:spPr>
      </p:pic>
      <p:pic>
        <p:nvPicPr>
          <p:cNvPr id="34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006" y="2142612"/>
            <a:ext cx="1415394" cy="4006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ectangle 26">
            <a:hlinkClick r:id="rId6"/>
          </p:cNvPr>
          <p:cNvSpPr/>
          <p:nvPr/>
        </p:nvSpPr>
        <p:spPr>
          <a:xfrm>
            <a:off x="8557415" y="6589796"/>
            <a:ext cx="598224" cy="268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61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8" grpId="0"/>
      <p:bldP spid="20" grpId="0"/>
      <p:bldP spid="22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hlinkClick r:id="rId2"/>
          </p:cNvPr>
          <p:cNvSpPr txBox="1"/>
          <p:nvPr/>
        </p:nvSpPr>
        <p:spPr>
          <a:xfrm>
            <a:off x="3860800" y="3073400"/>
            <a:ext cx="1413934" cy="770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4036215" y="3073399"/>
            <a:ext cx="1103052" cy="6519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450</TotalTime>
  <Words>571</Words>
  <Application>Microsoft Office PowerPoint</Application>
  <PresentationFormat>On-screen Show (4:3)</PresentationFormat>
  <Paragraphs>108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Calibri</vt:lpstr>
      <vt:lpstr>Times New Roman</vt:lpstr>
      <vt:lpstr>Arial</vt:lpstr>
      <vt:lpstr>Twinkl</vt:lpstr>
      <vt:lpstr>Office Theme</vt:lpstr>
      <vt:lpstr>PowerPoint Presentation</vt:lpstr>
      <vt:lpstr>Escape the Recycling Centre</vt:lpstr>
      <vt:lpstr>Escape the Recycling Centre</vt:lpstr>
      <vt:lpstr>Escape the Recycling Centre</vt:lpstr>
      <vt:lpstr>Escape the Recycling Centre – Clue 1 </vt:lpstr>
      <vt:lpstr>Escape the Recycling Centre – Clue 2</vt:lpstr>
      <vt:lpstr>Escape the Recycling Centre – Clue 3</vt:lpstr>
      <vt:lpstr>Escape the Recycling Centre – Clue 4</vt:lpstr>
      <vt:lpstr>Escape the Recycling Centre – Clue 5</vt:lpstr>
      <vt:lpstr>Escape the Recycling Centre – Clue 6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Kerekes</dc:creator>
  <cp:lastModifiedBy>Claire Kerekes</cp:lastModifiedBy>
  <cp:revision>21</cp:revision>
  <dcterms:created xsi:type="dcterms:W3CDTF">2019-12-18T08:51:02Z</dcterms:created>
  <dcterms:modified xsi:type="dcterms:W3CDTF">2020-02-13T08:22:25Z</dcterms:modified>
</cp:coreProperties>
</file>