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81" r:id="rId7"/>
    <p:sldId id="277" r:id="rId8"/>
    <p:sldId id="278" r:id="rId9"/>
    <p:sldId id="279" r:id="rId10"/>
    <p:sldId id="280" r:id="rId1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5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D27482-8606-4D40-8991-6394EB7874CA}" type="datetimeFigureOut">
              <a:rPr lang="en-US"/>
              <a:pPr>
                <a:defRPr/>
              </a:pPr>
              <a:t>11/14/2020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9305AB-31CE-4D53-BB74-3634E40A3E2B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B6FB0E-2E8F-4F5C-AC35-EA1359E48C57}" type="datetimeFigureOut">
              <a:rPr lang="en-US"/>
              <a:pPr>
                <a:defRPr/>
              </a:pPr>
              <a:t>11/14/2020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7BCCFE-2977-416B-B04C-91DEB1041F8B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54494-47FB-409A-95A6-3A2D1FBA9A53}" type="datetimeFigureOut">
              <a:rPr lang="en-US"/>
              <a:pPr>
                <a:defRPr/>
              </a:pPr>
              <a:t>11/14/2020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E2E4A8-8316-4138-B89F-0A72E71AE9B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FFECC-1AB1-4847-A4FD-295CCD240438}" type="datetimeFigureOut">
              <a:rPr lang="en-US"/>
              <a:pPr>
                <a:defRPr/>
              </a:pPr>
              <a:t>11/14/2020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00E67-4F01-4F33-8EA4-DAAC5E394EB1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824030-C112-4337-9E0C-07EFAD8F6739}" type="datetimeFigureOut">
              <a:rPr lang="en-US"/>
              <a:pPr>
                <a:defRPr/>
              </a:pPr>
              <a:t>11/14/2020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091762-95B6-4AB8-AE34-7B8648AC915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79033D-292B-4182-AA60-B6A38B709723}" type="datetimeFigureOut">
              <a:rPr lang="en-US"/>
              <a:pPr>
                <a:defRPr/>
              </a:pPr>
              <a:t>11/14/2020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8F6EBD-7ABD-4487-92FD-168532D1018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52BC2D-2685-4196-87B4-CD72F964C234}" type="datetimeFigureOut">
              <a:rPr lang="en-US"/>
              <a:pPr>
                <a:defRPr/>
              </a:pPr>
              <a:t>11/14/2020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322022-1D3B-45DD-83C0-5AC7870A36F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080DE-C0B1-414E-99DF-209E3A07E752}" type="datetimeFigureOut">
              <a:rPr lang="en-US"/>
              <a:pPr>
                <a:defRPr/>
              </a:pPr>
              <a:t>11/14/2020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64E262-9B6D-4385-BE8C-6638E89D357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7CBEBD-CEF4-4509-BD7B-C603774D9A82}" type="datetimeFigureOut">
              <a:rPr lang="en-US"/>
              <a:pPr>
                <a:defRPr/>
              </a:pPr>
              <a:t>11/14/2020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09CCCE-E3E5-4483-963A-89F1DBCF6BE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253499-535E-423D-ACB9-C27E4A3B27B1}" type="datetimeFigureOut">
              <a:rPr lang="en-US"/>
              <a:pPr>
                <a:defRPr/>
              </a:pPr>
              <a:t>11/14/2020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65EAA0-806C-4E09-AD72-42DCC0A6537B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A37D6E-C5F2-455A-A914-BD88EE59D74C}" type="datetimeFigureOut">
              <a:rPr lang="en-US"/>
              <a:pPr>
                <a:defRPr/>
              </a:pPr>
              <a:t>11/14/2020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949780-813D-4DE9-B78E-B808FB12758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D5B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A0DAC40-BAA1-4A28-8281-7F9DE3E558B1}" type="datetimeFigureOut">
              <a:rPr lang="en-US"/>
              <a:pPr>
                <a:defRPr/>
              </a:pPr>
              <a:t>11/14/2020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0A97E397-0270-437E-9511-9C01CE2D8E02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  <p:sp>
        <p:nvSpPr>
          <p:cNvPr id="2051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GB" altLang="en-US" smtClean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85800" y="228600"/>
            <a:ext cx="7772400" cy="1470025"/>
          </a:xfrm>
          <a:prstGeom prst="rect">
            <a:avLst/>
          </a:prstGeom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13800" b="1">
                <a:latin typeface="NTPreCursivefk" pitchFamily="66" charset="0"/>
                <a:ea typeface="+mj-ea"/>
                <a:cs typeface="+mj-cs"/>
              </a:rPr>
              <a:t>Maths Gym</a:t>
            </a:r>
            <a:endParaRPr lang="en-US" sz="13800" b="1" dirty="0">
              <a:latin typeface="NTPreCursivefk" pitchFamily="66" charset="0"/>
              <a:ea typeface="+mj-ea"/>
              <a:cs typeface="+mj-cs"/>
            </a:endParaRPr>
          </a:p>
        </p:txBody>
      </p:sp>
      <p:sp>
        <p:nvSpPr>
          <p:cNvPr id="2053" name="Subtitle 5"/>
          <p:cNvSpPr txBox="1">
            <a:spLocks/>
          </p:cNvSpPr>
          <p:nvPr/>
        </p:nvSpPr>
        <p:spPr bwMode="auto">
          <a:xfrm>
            <a:off x="1447800" y="5981700"/>
            <a:ext cx="64008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4800" b="1" smtClean="0">
                <a:latin typeface="NTPreCursivefk" pitchFamily="66" charset="0"/>
              </a:rPr>
              <a:t>Home </a:t>
            </a:r>
            <a:r>
              <a:rPr lang="en-GB" altLang="en-US" sz="4800" b="1" smtClean="0">
                <a:latin typeface="NTPreCursivefk" pitchFamily="66" charset="0"/>
              </a:rPr>
              <a:t>Learning Week </a:t>
            </a:r>
            <a:r>
              <a:rPr lang="en-GB" altLang="en-US" sz="4800" b="1" dirty="0" smtClean="0">
                <a:latin typeface="NTPreCursivefk" pitchFamily="66" charset="0"/>
              </a:rPr>
              <a:t>1</a:t>
            </a:r>
            <a:endParaRPr lang="en-US" altLang="en-US" sz="4800" b="1" dirty="0">
              <a:latin typeface="NTPreCursivefk" pitchFamily="66" charset="0"/>
            </a:endParaRPr>
          </a:p>
        </p:txBody>
      </p:sp>
      <p:pic>
        <p:nvPicPr>
          <p:cNvPr id="20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0200" y="1981200"/>
            <a:ext cx="5905500" cy="390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Content Placeholder 2"/>
          <p:cNvSpPr txBox="1">
            <a:spLocks/>
          </p:cNvSpPr>
          <p:nvPr/>
        </p:nvSpPr>
        <p:spPr bwMode="auto">
          <a:xfrm>
            <a:off x="3429000" y="228600"/>
            <a:ext cx="54102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lnSpc>
                <a:spcPct val="150000"/>
              </a:lnSpc>
              <a:spcBef>
                <a:spcPct val="20000"/>
              </a:spcBef>
              <a:buFont typeface="Arial" charset="0"/>
              <a:buNone/>
            </a:pPr>
            <a:r>
              <a:rPr lang="en-GB" altLang="en-US" sz="4800" dirty="0">
                <a:latin typeface="NTPreCursivefk" pitchFamily="66" charset="0"/>
              </a:rPr>
              <a:t>19 + 3 </a:t>
            </a:r>
            <a:r>
              <a:rPr lang="en-GB" altLang="en-US" sz="4800" dirty="0" smtClean="0">
                <a:latin typeface="NTPreCursivefk" pitchFamily="66" charset="0"/>
              </a:rPr>
              <a:t>= 22</a:t>
            </a:r>
          </a:p>
          <a:p>
            <a:pPr marL="342900" indent="-342900" eaLnBrk="1" hangingPunct="1">
              <a:lnSpc>
                <a:spcPct val="150000"/>
              </a:lnSpc>
              <a:spcBef>
                <a:spcPct val="20000"/>
              </a:spcBef>
              <a:buFont typeface="Arial" charset="0"/>
              <a:buNone/>
            </a:pPr>
            <a:r>
              <a:rPr lang="en-GB" altLang="en-US" sz="4800" dirty="0" smtClean="0">
                <a:latin typeface="NTPreCursivefk" pitchFamily="66" charset="0"/>
              </a:rPr>
              <a:t>30 – 10 = 20</a:t>
            </a:r>
            <a:endParaRPr lang="en-GB" altLang="en-US" sz="4800" dirty="0">
              <a:latin typeface="NTPreCursivefk" pitchFamily="66" charset="0"/>
            </a:endParaRPr>
          </a:p>
          <a:p>
            <a:pPr marL="342900" indent="-342900" eaLnBrk="1" hangingPunct="1">
              <a:lnSpc>
                <a:spcPct val="150000"/>
              </a:lnSpc>
              <a:spcBef>
                <a:spcPct val="20000"/>
              </a:spcBef>
              <a:buFont typeface="Arial" charset="0"/>
              <a:buNone/>
            </a:pPr>
            <a:r>
              <a:rPr lang="en-GB" altLang="en-US" sz="4800" dirty="0">
                <a:latin typeface="NTPreCursivefk" pitchFamily="66" charset="0"/>
              </a:rPr>
              <a:t>Half of 12</a:t>
            </a:r>
            <a:r>
              <a:rPr lang="en-GB" altLang="en-US" sz="4800" dirty="0" smtClean="0">
                <a:latin typeface="NTPreCursivefk" pitchFamily="66" charset="0"/>
              </a:rPr>
              <a:t>= 6 </a:t>
            </a:r>
            <a:endParaRPr lang="en-GB" altLang="en-US" sz="4800" dirty="0">
              <a:latin typeface="NTPreCursivefk" pitchFamily="66" charset="0"/>
            </a:endParaRPr>
          </a:p>
          <a:p>
            <a:pPr marL="342900" indent="-342900" eaLnBrk="1" hangingPunct="1">
              <a:lnSpc>
                <a:spcPct val="150000"/>
              </a:lnSpc>
              <a:spcBef>
                <a:spcPct val="20000"/>
              </a:spcBef>
              <a:buFont typeface="Arial" charset="0"/>
              <a:buNone/>
            </a:pPr>
            <a:r>
              <a:rPr lang="en-GB" altLang="en-US" sz="4800" dirty="0">
                <a:latin typeface="NTPreCursivefk" pitchFamily="66" charset="0"/>
              </a:rPr>
              <a:t>Double 3</a:t>
            </a:r>
            <a:r>
              <a:rPr lang="en-GB" alt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altLang="en-US" sz="4800" dirty="0" smtClean="0">
                <a:latin typeface="NTPreCursivefk" pitchFamily="66" charset="0"/>
                <a:cs typeface="Times New Roman" pitchFamily="18" charset="0"/>
              </a:rPr>
              <a:t>= 6</a:t>
            </a:r>
            <a:endParaRPr lang="en-GB" altLang="en-US" sz="48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4800" dirty="0">
                <a:latin typeface="NTPreCursivefk" pitchFamily="66" charset="0"/>
                <a:cs typeface="Times New Roman" pitchFamily="18" charset="0"/>
              </a:rPr>
              <a:t>2 x 10 </a:t>
            </a:r>
            <a:r>
              <a:rPr lang="en-GB" altLang="en-US" sz="4800" dirty="0" smtClean="0">
                <a:latin typeface="NTPreCursivefk" pitchFamily="66" charset="0"/>
                <a:cs typeface="Times New Roman" pitchFamily="18" charset="0"/>
              </a:rPr>
              <a:t>= 20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2000" dirty="0" smtClean="0">
                <a:solidFill>
                  <a:schemeClr val="accent1"/>
                </a:solidFill>
                <a:latin typeface="NTPreCursivefk" pitchFamily="66" charset="0"/>
                <a:cs typeface="Times New Roman" pitchFamily="18" charset="0"/>
              </a:rPr>
              <a:t>10, 20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2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 rot="20135422">
            <a:off x="54626" y="914400"/>
            <a:ext cx="3429465" cy="92333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/>
                <a:solidFill>
                  <a:srgbClr val="0070C0"/>
                </a:solidFill>
                <a:latin typeface="Snap ITC" pitchFamily="82" charset="0"/>
              </a:rPr>
              <a:t>Example</a:t>
            </a:r>
            <a:endParaRPr lang="en-US" sz="5400" b="1" dirty="0">
              <a:ln/>
              <a:solidFill>
                <a:srgbClr val="0070C0"/>
              </a:solidFill>
              <a:latin typeface="Snap ITC" pitchFamily="82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457200" y="2667000"/>
            <a:ext cx="2971800" cy="3980259"/>
            <a:chOff x="457200" y="2667000"/>
            <a:chExt cx="2971800" cy="3980259"/>
          </a:xfrm>
        </p:grpSpPr>
        <p:sp>
          <p:nvSpPr>
            <p:cNvPr id="7" name="Isosceles Triangle 6"/>
            <p:cNvSpPr/>
            <p:nvPr/>
          </p:nvSpPr>
          <p:spPr>
            <a:xfrm>
              <a:off x="609600" y="2667000"/>
              <a:ext cx="2133600" cy="1981200"/>
            </a:xfrm>
            <a:prstGeom prst="triangl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57200" y="4800600"/>
              <a:ext cx="2971800" cy="184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4 + 5 = 9</a:t>
              </a:r>
            </a:p>
            <a:p>
              <a:pPr algn="ctr"/>
              <a:r>
                <a:rPr lang="en-GB" sz="2400" dirty="0" smtClean="0"/>
                <a:t>5 + 4 = 9</a:t>
              </a:r>
            </a:p>
            <a:p>
              <a:pPr algn="ctr"/>
              <a:r>
                <a:rPr lang="en-GB" sz="2400" dirty="0" smtClean="0"/>
                <a:t>9 - 5  = 4</a:t>
              </a:r>
            </a:p>
            <a:p>
              <a:pPr algn="ctr"/>
              <a:r>
                <a:rPr lang="en-GB" sz="2400" dirty="0" smtClean="0"/>
                <a:t>9 - 4  = 5</a:t>
              </a:r>
            </a:p>
            <a:p>
              <a:endParaRPr lang="en-GB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524000" y="29718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4</a:t>
              </a:r>
              <a:endParaRPr lang="en-GB" b="1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62000" y="42672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5</a:t>
              </a:r>
              <a:endParaRPr lang="en-GB" b="1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133600" y="42672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9</a:t>
              </a:r>
              <a:endParaRPr lang="en-GB" b="1" dirty="0"/>
            </a:p>
          </p:txBody>
        </p:sp>
      </p:grpSp>
      <p:cxnSp>
        <p:nvCxnSpPr>
          <p:cNvPr id="13" name="Straight Connector 12"/>
          <p:cNvCxnSpPr/>
          <p:nvPr/>
        </p:nvCxnSpPr>
        <p:spPr>
          <a:xfrm rot="5400000">
            <a:off x="3352800" y="1447800"/>
            <a:ext cx="4572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rot="5400000">
            <a:off x="3810794" y="2742406"/>
            <a:ext cx="4572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rot="5400000">
            <a:off x="3582194" y="2742406"/>
            <a:ext cx="4572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rot="5400000">
            <a:off x="3353594" y="2742406"/>
            <a:ext cx="4572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5400000">
            <a:off x="6400800" y="3733800"/>
            <a:ext cx="1371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/>
          <p:cNvSpPr/>
          <p:nvPr/>
        </p:nvSpPr>
        <p:spPr>
          <a:xfrm>
            <a:off x="3657600" y="12192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3886200" y="12192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3657600" y="1447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3886200" y="1447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3657600" y="1676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3886200" y="1676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114800" y="12192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4114800" y="1447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334000" y="12192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5029200" y="12192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4724400" y="12192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4114800" y="1676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6781800" y="42672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6781800" y="40386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4114800" y="1676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7239000" y="40386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781800" y="3810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7239000" y="3810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6781800" y="3581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7239000" y="3581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781800" y="3352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7239000" y="3352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6781800" y="31242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7239000" y="31242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4038600" y="4953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3810000" y="4953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4114800" y="1676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800600" y="4953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3505200" y="4953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239000" y="42672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5410200" y="4953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5105400" y="4953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Freeform 51"/>
          <p:cNvSpPr/>
          <p:nvPr/>
        </p:nvSpPr>
        <p:spPr>
          <a:xfrm>
            <a:off x="3430356" y="2560017"/>
            <a:ext cx="241312" cy="383636"/>
          </a:xfrm>
          <a:custGeom>
            <a:avLst/>
            <a:gdLst>
              <a:gd name="connsiteX0" fmla="*/ 241312 w 241312"/>
              <a:gd name="connsiteY0" fmla="*/ 303 h 383636"/>
              <a:gd name="connsiteX1" fmla="*/ 199109 w 241312"/>
              <a:gd name="connsiteY1" fmla="*/ 42506 h 383636"/>
              <a:gd name="connsiteX2" fmla="*/ 16229 w 241312"/>
              <a:gd name="connsiteY2" fmla="*/ 98777 h 383636"/>
              <a:gd name="connsiteX3" fmla="*/ 58432 w 241312"/>
              <a:gd name="connsiteY3" fmla="*/ 126912 h 383636"/>
              <a:gd name="connsiteX4" fmla="*/ 227244 w 241312"/>
              <a:gd name="connsiteY4" fmla="*/ 155048 h 383636"/>
              <a:gd name="connsiteX5" fmla="*/ 241312 w 241312"/>
              <a:gd name="connsiteY5" fmla="*/ 197251 h 383636"/>
              <a:gd name="connsiteX6" fmla="*/ 44364 w 241312"/>
              <a:gd name="connsiteY6" fmla="*/ 281657 h 383636"/>
              <a:gd name="connsiteX7" fmla="*/ 58432 w 241312"/>
              <a:gd name="connsiteY7" fmla="*/ 366063 h 383636"/>
              <a:gd name="connsiteX8" fmla="*/ 100635 w 241312"/>
              <a:gd name="connsiteY8" fmla="*/ 380131 h 383636"/>
              <a:gd name="connsiteX9" fmla="*/ 227244 w 241312"/>
              <a:gd name="connsiteY9" fmla="*/ 380131 h 383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1312" h="383636">
                <a:moveTo>
                  <a:pt x="241312" y="303"/>
                </a:moveTo>
                <a:cubicBezTo>
                  <a:pt x="227244" y="14371"/>
                  <a:pt x="218238" y="37040"/>
                  <a:pt x="199109" y="42506"/>
                </a:cubicBezTo>
                <a:cubicBezTo>
                  <a:pt x="0" y="99394"/>
                  <a:pt x="82079" y="0"/>
                  <a:pt x="16229" y="98777"/>
                </a:cubicBezTo>
                <a:cubicBezTo>
                  <a:pt x="30297" y="108155"/>
                  <a:pt x="43310" y="119351"/>
                  <a:pt x="58432" y="126912"/>
                </a:cubicBezTo>
                <a:cubicBezTo>
                  <a:pt x="105569" y="150480"/>
                  <a:pt x="187124" y="150590"/>
                  <a:pt x="227244" y="155048"/>
                </a:cubicBezTo>
                <a:cubicBezTo>
                  <a:pt x="231933" y="169116"/>
                  <a:pt x="241312" y="182422"/>
                  <a:pt x="241312" y="197251"/>
                </a:cubicBezTo>
                <a:cubicBezTo>
                  <a:pt x="241312" y="325537"/>
                  <a:pt x="184450" y="270881"/>
                  <a:pt x="44364" y="281657"/>
                </a:cubicBezTo>
                <a:cubicBezTo>
                  <a:pt x="49053" y="309792"/>
                  <a:pt x="44280" y="341298"/>
                  <a:pt x="58432" y="366063"/>
                </a:cubicBezTo>
                <a:cubicBezTo>
                  <a:pt x="65789" y="378938"/>
                  <a:pt x="85858" y="378900"/>
                  <a:pt x="100635" y="380131"/>
                </a:cubicBezTo>
                <a:cubicBezTo>
                  <a:pt x="142692" y="383636"/>
                  <a:pt x="185041" y="380131"/>
                  <a:pt x="227244" y="380131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Content Placeholder 2"/>
          <p:cNvSpPr txBox="1">
            <a:spLocks/>
          </p:cNvSpPr>
          <p:nvPr/>
        </p:nvSpPr>
        <p:spPr bwMode="auto">
          <a:xfrm>
            <a:off x="3429000" y="228600"/>
            <a:ext cx="54102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>
                <a:latin typeface="NTPreCursivefk" pitchFamily="66" charset="0"/>
              </a:rPr>
              <a:t>19 + 3 </a:t>
            </a:r>
            <a:r>
              <a:rPr lang="en-GB" altLang="en-US" sz="6000" dirty="0" smtClean="0">
                <a:latin typeface="NTPreCursivefk" pitchFamily="66" charset="0"/>
              </a:rPr>
              <a:t>=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 smtClean="0">
                <a:latin typeface="NTPreCursivefk" pitchFamily="66" charset="0"/>
              </a:rPr>
              <a:t>30 – 10 =</a:t>
            </a:r>
            <a:endParaRPr lang="en-GB" altLang="en-US" sz="6000" dirty="0">
              <a:latin typeface="NTPreCursivefk" pitchFamily="66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>
                <a:latin typeface="NTPreCursivefk" pitchFamily="66" charset="0"/>
              </a:rPr>
              <a:t>Half of 12= 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>
                <a:latin typeface="NTPreCursivefk" pitchFamily="66" charset="0"/>
              </a:rPr>
              <a:t>Double 3</a:t>
            </a:r>
            <a:r>
              <a:rPr lang="en-GB" altLang="en-US" sz="6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altLang="en-US" sz="6000" dirty="0">
                <a:latin typeface="NTPreCursivefk" pitchFamily="66" charset="0"/>
                <a:cs typeface="Times New Roman" pitchFamily="18" charset="0"/>
              </a:rPr>
              <a:t>=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>
                <a:latin typeface="NTPreCursivefk" pitchFamily="66" charset="0"/>
                <a:cs typeface="Times New Roman" pitchFamily="18" charset="0"/>
              </a:rPr>
              <a:t>2 x 10 </a:t>
            </a:r>
            <a:r>
              <a:rPr lang="en-GB" altLang="en-US" sz="6000" dirty="0" smtClean="0">
                <a:latin typeface="NTPreCursivefk" pitchFamily="66" charset="0"/>
                <a:cs typeface="Times New Roman" pitchFamily="18" charset="0"/>
              </a:rPr>
              <a:t>=</a:t>
            </a: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 rot="20135422">
            <a:off x="637606" y="914400"/>
            <a:ext cx="2263505" cy="92333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/>
                <a:solidFill>
                  <a:srgbClr val="0070C0"/>
                </a:solidFill>
                <a:latin typeface="Snap ITC" pitchFamily="82" charset="0"/>
              </a:rPr>
              <a:t>Day 1</a:t>
            </a:r>
            <a:endParaRPr lang="en-US" sz="5400" b="1" dirty="0">
              <a:ln/>
              <a:solidFill>
                <a:srgbClr val="0070C0"/>
              </a:solidFill>
              <a:latin typeface="Snap ITC" pitchFamily="82" charset="0"/>
            </a:endParaRPr>
          </a:p>
        </p:txBody>
      </p:sp>
      <p:grpSp>
        <p:nvGrpSpPr>
          <p:cNvPr id="2" name="Group 5"/>
          <p:cNvGrpSpPr/>
          <p:nvPr/>
        </p:nvGrpSpPr>
        <p:grpSpPr>
          <a:xfrm>
            <a:off x="457200" y="2667000"/>
            <a:ext cx="2971800" cy="3980259"/>
            <a:chOff x="457200" y="2667000"/>
            <a:chExt cx="2971800" cy="3980259"/>
          </a:xfrm>
        </p:grpSpPr>
        <p:sp>
          <p:nvSpPr>
            <p:cNvPr id="7" name="Isosceles Triangle 6"/>
            <p:cNvSpPr/>
            <p:nvPr/>
          </p:nvSpPr>
          <p:spPr>
            <a:xfrm>
              <a:off x="609600" y="2667000"/>
              <a:ext cx="2133600" cy="1981200"/>
            </a:xfrm>
            <a:prstGeom prst="triangl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57200" y="4800600"/>
              <a:ext cx="2971800" cy="184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_____ + _____ =</a:t>
              </a:r>
            </a:p>
            <a:p>
              <a:r>
                <a:rPr lang="en-GB" sz="2400" dirty="0" smtClean="0"/>
                <a:t>_____ + _____ =</a:t>
              </a:r>
            </a:p>
            <a:p>
              <a:r>
                <a:rPr lang="en-GB" sz="2400" dirty="0" smtClean="0"/>
                <a:t>_____ - _____  =</a:t>
              </a:r>
            </a:p>
            <a:p>
              <a:r>
                <a:rPr lang="en-GB" sz="2400" dirty="0" smtClean="0"/>
                <a:t>_____ - _____  =</a:t>
              </a:r>
            </a:p>
            <a:p>
              <a:endParaRPr lang="en-GB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524000" y="29718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9</a:t>
              </a:r>
              <a:endParaRPr lang="en-GB" b="1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62000" y="42672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1</a:t>
              </a:r>
              <a:endParaRPr lang="en-GB" b="1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133600" y="42672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10</a:t>
              </a:r>
              <a:endParaRPr lang="en-GB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ontent Placeholder 2"/>
          <p:cNvSpPr txBox="1">
            <a:spLocks/>
          </p:cNvSpPr>
          <p:nvPr/>
        </p:nvSpPr>
        <p:spPr bwMode="auto">
          <a:xfrm>
            <a:off x="3429000" y="228600"/>
            <a:ext cx="54102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>
                <a:latin typeface="NTPreCursivefk" pitchFamily="66" charset="0"/>
              </a:rPr>
              <a:t>25 + 20 =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 smtClean="0">
                <a:latin typeface="NTPreCursivefk" pitchFamily="66" charset="0"/>
              </a:rPr>
              <a:t>24 </a:t>
            </a:r>
            <a:r>
              <a:rPr lang="en-GB" altLang="en-US" sz="6000" dirty="0">
                <a:latin typeface="NTPreCursivefk" pitchFamily="66" charset="0"/>
              </a:rPr>
              <a:t>– </a:t>
            </a:r>
            <a:r>
              <a:rPr lang="en-GB" altLang="en-US" sz="6000" dirty="0" smtClean="0">
                <a:latin typeface="NTPreCursivefk" pitchFamily="66" charset="0"/>
              </a:rPr>
              <a:t>11 </a:t>
            </a:r>
            <a:r>
              <a:rPr lang="en-GB" altLang="en-US" sz="6000" dirty="0">
                <a:latin typeface="NTPreCursivefk" pitchFamily="66" charset="0"/>
              </a:rPr>
              <a:t>=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>
                <a:latin typeface="NTPreCursivefk" pitchFamily="66" charset="0"/>
              </a:rPr>
              <a:t>Half of 14= 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>
                <a:latin typeface="NTPreCursivefk" pitchFamily="66" charset="0"/>
              </a:rPr>
              <a:t>Double 5</a:t>
            </a:r>
            <a:r>
              <a:rPr lang="en-GB" altLang="en-US" sz="6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altLang="en-US" sz="6000" dirty="0">
                <a:latin typeface="NTPreCursivefk" pitchFamily="66" charset="0"/>
                <a:cs typeface="Times New Roman" pitchFamily="18" charset="0"/>
              </a:rPr>
              <a:t>=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GB" altLang="en-US" sz="6000" dirty="0" smtClean="0">
                <a:latin typeface="NTPreCursivefk" pitchFamily="66" charset="0"/>
                <a:cs typeface="Times New Roman" pitchFamily="18" charset="0"/>
              </a:rPr>
              <a:t>3 x 5 =</a:t>
            </a: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36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 rot="20135422">
            <a:off x="549444" y="914400"/>
            <a:ext cx="2439835" cy="92333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/>
                <a:solidFill>
                  <a:srgbClr val="0070C0"/>
                </a:solidFill>
                <a:latin typeface="Snap ITC" pitchFamily="82" charset="0"/>
              </a:rPr>
              <a:t>Day 2</a:t>
            </a:r>
            <a:endParaRPr lang="en-US" sz="5400" b="1" dirty="0">
              <a:ln/>
              <a:solidFill>
                <a:srgbClr val="0070C0"/>
              </a:solidFill>
              <a:latin typeface="Snap ITC" pitchFamily="82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457200" y="2667000"/>
            <a:ext cx="2971800" cy="3980259"/>
            <a:chOff x="457200" y="2667000"/>
            <a:chExt cx="2971800" cy="3980259"/>
          </a:xfrm>
        </p:grpSpPr>
        <p:sp>
          <p:nvSpPr>
            <p:cNvPr id="7" name="Isosceles Triangle 6"/>
            <p:cNvSpPr/>
            <p:nvPr/>
          </p:nvSpPr>
          <p:spPr>
            <a:xfrm>
              <a:off x="609600" y="2667000"/>
              <a:ext cx="2133600" cy="1981200"/>
            </a:xfrm>
            <a:prstGeom prst="triangl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57200" y="4800600"/>
              <a:ext cx="2971800" cy="184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_____ + _____ =</a:t>
              </a:r>
            </a:p>
            <a:p>
              <a:r>
                <a:rPr lang="en-GB" sz="2400" dirty="0" smtClean="0"/>
                <a:t>_____ + _____ =</a:t>
              </a:r>
            </a:p>
            <a:p>
              <a:r>
                <a:rPr lang="en-GB" sz="2400" dirty="0" smtClean="0"/>
                <a:t>_____ - _____  =</a:t>
              </a:r>
            </a:p>
            <a:p>
              <a:r>
                <a:rPr lang="en-GB" sz="2400" dirty="0" smtClean="0"/>
                <a:t>_____ - _____  =</a:t>
              </a:r>
            </a:p>
            <a:p>
              <a:endParaRPr lang="en-GB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524000" y="29718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5</a:t>
              </a:r>
              <a:endParaRPr lang="en-GB" b="1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62000" y="42672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3</a:t>
              </a:r>
              <a:endParaRPr lang="en-GB" b="1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133600" y="42672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8</a:t>
              </a:r>
              <a:endParaRPr lang="en-GB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ontent Placeholder 2"/>
          <p:cNvSpPr txBox="1">
            <a:spLocks/>
          </p:cNvSpPr>
          <p:nvPr/>
        </p:nvSpPr>
        <p:spPr bwMode="auto">
          <a:xfrm>
            <a:off x="3429000" y="228600"/>
            <a:ext cx="54102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>
                <a:latin typeface="NTPreCursivefk" pitchFamily="66" charset="0"/>
              </a:rPr>
              <a:t>31 + 20 =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 smtClean="0">
                <a:latin typeface="NTPreCursivefk" pitchFamily="66" charset="0"/>
              </a:rPr>
              <a:t>28 </a:t>
            </a:r>
            <a:r>
              <a:rPr lang="en-GB" altLang="en-US" sz="6000" dirty="0">
                <a:latin typeface="NTPreCursivefk" pitchFamily="66" charset="0"/>
              </a:rPr>
              <a:t>– </a:t>
            </a:r>
            <a:r>
              <a:rPr lang="en-GB" altLang="en-US" sz="6000" dirty="0" smtClean="0">
                <a:latin typeface="NTPreCursivefk" pitchFamily="66" charset="0"/>
              </a:rPr>
              <a:t>15 =</a:t>
            </a:r>
            <a:endParaRPr lang="en-GB" altLang="en-US" sz="6000" dirty="0">
              <a:latin typeface="NTPreCursivefk" pitchFamily="66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>
                <a:latin typeface="NTPreCursivefk" pitchFamily="66" charset="0"/>
              </a:rPr>
              <a:t>Half of 16= 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>
                <a:latin typeface="NTPreCursivefk" pitchFamily="66" charset="0"/>
              </a:rPr>
              <a:t>Double 6</a:t>
            </a:r>
            <a:r>
              <a:rPr lang="en-GB" altLang="en-US" sz="6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altLang="en-US" sz="6000" dirty="0" smtClean="0">
                <a:latin typeface="NTPreCursivefk" pitchFamily="66" charset="0"/>
                <a:cs typeface="Times New Roman" pitchFamily="18" charset="0"/>
              </a:rPr>
              <a:t>=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 smtClean="0">
                <a:latin typeface="NTPreCursivefk" pitchFamily="66" charset="0"/>
                <a:cs typeface="Times New Roman" pitchFamily="18" charset="0"/>
              </a:rPr>
              <a:t>5 x 10 =</a:t>
            </a: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36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 rot="20135422">
            <a:off x="530206" y="914400"/>
            <a:ext cx="2478307" cy="92333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/>
                <a:solidFill>
                  <a:srgbClr val="0070C0"/>
                </a:solidFill>
                <a:latin typeface="Snap ITC" pitchFamily="82" charset="0"/>
              </a:rPr>
              <a:t>Day 3</a:t>
            </a:r>
            <a:endParaRPr lang="en-US" sz="5400" b="1" dirty="0">
              <a:ln/>
              <a:solidFill>
                <a:srgbClr val="0070C0"/>
              </a:solidFill>
              <a:latin typeface="Snap ITC" pitchFamily="82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457200" y="2667000"/>
            <a:ext cx="2971800" cy="3980259"/>
            <a:chOff x="457200" y="2667000"/>
            <a:chExt cx="2971800" cy="3980259"/>
          </a:xfrm>
        </p:grpSpPr>
        <p:sp>
          <p:nvSpPr>
            <p:cNvPr id="7" name="Isosceles Triangle 6"/>
            <p:cNvSpPr/>
            <p:nvPr/>
          </p:nvSpPr>
          <p:spPr>
            <a:xfrm>
              <a:off x="609600" y="2667000"/>
              <a:ext cx="2133600" cy="1981200"/>
            </a:xfrm>
            <a:prstGeom prst="triangl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57200" y="4800600"/>
              <a:ext cx="2971800" cy="184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_____ + _____ =</a:t>
              </a:r>
            </a:p>
            <a:p>
              <a:r>
                <a:rPr lang="en-GB" sz="2400" dirty="0" smtClean="0"/>
                <a:t>_____ + _____ =</a:t>
              </a:r>
            </a:p>
            <a:p>
              <a:r>
                <a:rPr lang="en-GB" sz="2400" dirty="0" smtClean="0"/>
                <a:t>_____ - _____  =</a:t>
              </a:r>
            </a:p>
            <a:p>
              <a:r>
                <a:rPr lang="en-GB" sz="2400" dirty="0" smtClean="0"/>
                <a:t>_____ - _____  =</a:t>
              </a:r>
            </a:p>
            <a:p>
              <a:endParaRPr lang="en-GB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524000" y="29718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12</a:t>
              </a:r>
              <a:endParaRPr lang="en-GB" b="1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62000" y="42672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7</a:t>
              </a:r>
              <a:endParaRPr lang="en-GB" b="1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133600" y="42672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5</a:t>
              </a:r>
              <a:endParaRPr lang="en-GB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ontent Placeholder 2"/>
          <p:cNvSpPr txBox="1">
            <a:spLocks/>
          </p:cNvSpPr>
          <p:nvPr/>
        </p:nvSpPr>
        <p:spPr bwMode="auto">
          <a:xfrm>
            <a:off x="3429000" y="228600"/>
            <a:ext cx="54102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 smtClean="0">
                <a:latin typeface="NTPreCursivefk" pitchFamily="66" charset="0"/>
              </a:rPr>
              <a:t>35 </a:t>
            </a:r>
            <a:r>
              <a:rPr lang="en-GB" altLang="en-US" sz="6000" dirty="0">
                <a:latin typeface="NTPreCursivefk" pitchFamily="66" charset="0"/>
              </a:rPr>
              <a:t>+ </a:t>
            </a:r>
            <a:r>
              <a:rPr lang="en-GB" altLang="en-US" sz="6000" dirty="0" smtClean="0">
                <a:latin typeface="NTPreCursivefk" pitchFamily="66" charset="0"/>
              </a:rPr>
              <a:t>12 </a:t>
            </a:r>
            <a:r>
              <a:rPr lang="en-GB" altLang="en-US" sz="6000" dirty="0">
                <a:latin typeface="NTPreCursivefk" pitchFamily="66" charset="0"/>
              </a:rPr>
              <a:t>=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 smtClean="0">
                <a:latin typeface="NTPreCursivefk" pitchFamily="66" charset="0"/>
              </a:rPr>
              <a:t>37 </a:t>
            </a:r>
            <a:r>
              <a:rPr lang="en-GB" altLang="en-US" sz="6000" dirty="0">
                <a:latin typeface="NTPreCursivefk" pitchFamily="66" charset="0"/>
              </a:rPr>
              <a:t>– </a:t>
            </a:r>
            <a:r>
              <a:rPr lang="en-GB" altLang="en-US" sz="6000" dirty="0" smtClean="0">
                <a:latin typeface="NTPreCursivefk" pitchFamily="66" charset="0"/>
              </a:rPr>
              <a:t>5 =</a:t>
            </a:r>
            <a:endParaRPr lang="en-GB" altLang="en-US" sz="6000" dirty="0">
              <a:latin typeface="NTPreCursivefk" pitchFamily="66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>
                <a:latin typeface="NTPreCursivefk" pitchFamily="66" charset="0"/>
              </a:rPr>
              <a:t>Half of </a:t>
            </a:r>
            <a:r>
              <a:rPr lang="en-GB" altLang="en-US" sz="6000" dirty="0" smtClean="0">
                <a:latin typeface="NTPreCursivefk" pitchFamily="66" charset="0"/>
              </a:rPr>
              <a:t>20= </a:t>
            </a:r>
            <a:endParaRPr lang="en-GB" altLang="en-US" sz="6000" dirty="0">
              <a:latin typeface="NTPreCursivefk" pitchFamily="66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 smtClean="0">
                <a:latin typeface="NTPreCursivefk" pitchFamily="66" charset="0"/>
              </a:rPr>
              <a:t>Double 8</a:t>
            </a:r>
            <a:r>
              <a:rPr lang="en-GB" altLang="en-US" sz="6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altLang="en-US" sz="6000" dirty="0" smtClean="0">
                <a:latin typeface="NTPreCursivefk" pitchFamily="66" charset="0"/>
                <a:cs typeface="Times New Roman" pitchFamily="18" charset="0"/>
              </a:rPr>
              <a:t>=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 smtClean="0">
                <a:latin typeface="NTPreCursivefk" pitchFamily="66" charset="0"/>
                <a:cs typeface="Times New Roman" pitchFamily="18" charset="0"/>
              </a:rPr>
              <a:t>6 x 5 =</a:t>
            </a: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36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 rot="20135422">
            <a:off x="509367" y="914400"/>
            <a:ext cx="2519985" cy="92333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/>
                <a:solidFill>
                  <a:srgbClr val="0070C0"/>
                </a:solidFill>
                <a:latin typeface="Snap ITC" pitchFamily="82" charset="0"/>
              </a:rPr>
              <a:t>Day 4</a:t>
            </a:r>
            <a:endParaRPr lang="en-US" sz="5400" b="1" dirty="0">
              <a:ln/>
              <a:solidFill>
                <a:srgbClr val="0070C0"/>
              </a:solidFill>
              <a:latin typeface="Snap ITC" pitchFamily="82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57200" y="2667000"/>
            <a:ext cx="2971800" cy="3980259"/>
            <a:chOff x="457200" y="2667000"/>
            <a:chExt cx="2971800" cy="3980259"/>
          </a:xfrm>
        </p:grpSpPr>
        <p:sp>
          <p:nvSpPr>
            <p:cNvPr id="6" name="Isosceles Triangle 5"/>
            <p:cNvSpPr/>
            <p:nvPr/>
          </p:nvSpPr>
          <p:spPr>
            <a:xfrm>
              <a:off x="609600" y="2667000"/>
              <a:ext cx="2133600" cy="1981200"/>
            </a:xfrm>
            <a:prstGeom prst="triangl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457200" y="4800600"/>
              <a:ext cx="2971800" cy="184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_____ + _____ =</a:t>
              </a:r>
            </a:p>
            <a:p>
              <a:r>
                <a:rPr lang="en-GB" sz="2400" dirty="0" smtClean="0"/>
                <a:t>_____ + _____ =</a:t>
              </a:r>
            </a:p>
            <a:p>
              <a:r>
                <a:rPr lang="en-GB" sz="2400" dirty="0" smtClean="0"/>
                <a:t>_____ - _____  =</a:t>
              </a:r>
            </a:p>
            <a:p>
              <a:r>
                <a:rPr lang="en-GB" sz="2400" dirty="0" smtClean="0"/>
                <a:t>_____ - _____  =</a:t>
              </a:r>
            </a:p>
            <a:p>
              <a:endParaRPr lang="en-GB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524000" y="29718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6</a:t>
              </a:r>
              <a:endParaRPr lang="en-GB" b="1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62000" y="42672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3</a:t>
              </a:r>
              <a:endParaRPr lang="en-GB" b="1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133600" y="42672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9</a:t>
              </a:r>
              <a:endParaRPr lang="en-GB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ontent Placeholder 2"/>
          <p:cNvSpPr txBox="1">
            <a:spLocks/>
          </p:cNvSpPr>
          <p:nvPr/>
        </p:nvSpPr>
        <p:spPr bwMode="auto">
          <a:xfrm>
            <a:off x="3429000" y="228600"/>
            <a:ext cx="54102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>
                <a:latin typeface="NTPreCursivefk" pitchFamily="66" charset="0"/>
              </a:rPr>
              <a:t>31 + 20 =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 smtClean="0">
                <a:latin typeface="NTPreCursivefk" pitchFamily="66" charset="0"/>
              </a:rPr>
              <a:t>28 </a:t>
            </a:r>
            <a:r>
              <a:rPr lang="en-GB" altLang="en-US" sz="6000" dirty="0">
                <a:latin typeface="NTPreCursivefk" pitchFamily="66" charset="0"/>
              </a:rPr>
              <a:t>– </a:t>
            </a:r>
            <a:r>
              <a:rPr lang="en-GB" altLang="en-US" sz="6000" dirty="0" smtClean="0">
                <a:latin typeface="NTPreCursivefk" pitchFamily="66" charset="0"/>
              </a:rPr>
              <a:t>15 =</a:t>
            </a:r>
            <a:endParaRPr lang="en-GB" altLang="en-US" sz="6000" dirty="0">
              <a:latin typeface="NTPreCursivefk" pitchFamily="66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>
                <a:latin typeface="NTPreCursivefk" pitchFamily="66" charset="0"/>
              </a:rPr>
              <a:t>Half of </a:t>
            </a:r>
            <a:r>
              <a:rPr lang="en-GB" altLang="en-US" sz="6000" dirty="0" smtClean="0">
                <a:latin typeface="NTPreCursivefk" pitchFamily="66" charset="0"/>
              </a:rPr>
              <a:t>18= </a:t>
            </a:r>
            <a:endParaRPr lang="en-GB" altLang="en-US" sz="6000" dirty="0">
              <a:latin typeface="NTPreCursivefk" pitchFamily="66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>
                <a:latin typeface="NTPreCursivefk" pitchFamily="66" charset="0"/>
              </a:rPr>
              <a:t>Double </a:t>
            </a:r>
            <a:r>
              <a:rPr lang="en-GB" altLang="en-US" sz="6000" dirty="0" smtClean="0">
                <a:latin typeface="NTPreCursivefk" pitchFamily="66" charset="0"/>
              </a:rPr>
              <a:t>9</a:t>
            </a:r>
            <a:r>
              <a:rPr lang="en-GB" altLang="en-US" sz="6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altLang="en-US" sz="6000" dirty="0" smtClean="0">
                <a:latin typeface="NTPreCursivefk" pitchFamily="66" charset="0"/>
                <a:cs typeface="Times New Roman" pitchFamily="18" charset="0"/>
              </a:rPr>
              <a:t>=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 smtClean="0">
                <a:latin typeface="NTPreCursivefk" pitchFamily="66" charset="0"/>
                <a:cs typeface="Times New Roman" pitchFamily="18" charset="0"/>
              </a:rPr>
              <a:t>7 x 5 =</a:t>
            </a: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36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 rot="20135422">
            <a:off x="522191" y="914400"/>
            <a:ext cx="2494337" cy="92333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/>
                <a:solidFill>
                  <a:srgbClr val="0070C0"/>
                </a:solidFill>
                <a:latin typeface="Snap ITC" pitchFamily="82" charset="0"/>
              </a:rPr>
              <a:t>Day 5</a:t>
            </a:r>
            <a:endParaRPr lang="en-US" sz="5400" b="1" dirty="0">
              <a:ln/>
              <a:solidFill>
                <a:srgbClr val="0070C0"/>
              </a:solidFill>
              <a:latin typeface="Snap ITC" pitchFamily="82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457200" y="2667000"/>
            <a:ext cx="2971800" cy="3980259"/>
            <a:chOff x="457200" y="2667000"/>
            <a:chExt cx="2971800" cy="3980259"/>
          </a:xfrm>
        </p:grpSpPr>
        <p:sp>
          <p:nvSpPr>
            <p:cNvPr id="4" name="Isosceles Triangle 3"/>
            <p:cNvSpPr/>
            <p:nvPr/>
          </p:nvSpPr>
          <p:spPr>
            <a:xfrm>
              <a:off x="609600" y="2667000"/>
              <a:ext cx="2133600" cy="1981200"/>
            </a:xfrm>
            <a:prstGeom prst="triangl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457200" y="4800600"/>
              <a:ext cx="2971800" cy="184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_____ + _____ =</a:t>
              </a:r>
            </a:p>
            <a:p>
              <a:r>
                <a:rPr lang="en-GB" sz="2400" dirty="0" smtClean="0"/>
                <a:t>_____ + _____ =</a:t>
              </a:r>
            </a:p>
            <a:p>
              <a:r>
                <a:rPr lang="en-GB" sz="2400" dirty="0" smtClean="0"/>
                <a:t>_____ - _____  =</a:t>
              </a:r>
            </a:p>
            <a:p>
              <a:r>
                <a:rPr lang="en-GB" sz="2400" dirty="0" smtClean="0"/>
                <a:t>_____ - _____  =</a:t>
              </a:r>
            </a:p>
            <a:p>
              <a:endParaRPr lang="en-GB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524000" y="29718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7</a:t>
              </a:r>
              <a:endParaRPr lang="en-GB" b="1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62000" y="42672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3</a:t>
              </a:r>
              <a:endParaRPr lang="en-GB" b="1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133600" y="42672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10</a:t>
              </a:r>
              <a:endParaRPr lang="en-GB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F15429049FBF40A77A7A4ABCA0CFF7" ma:contentTypeVersion="13" ma:contentTypeDescription="Create a new document." ma:contentTypeScope="" ma:versionID="b70f787e679f77f3b1d16bcdf2f163c6">
  <xsd:schema xmlns:xsd="http://www.w3.org/2001/XMLSchema" xmlns:xs="http://www.w3.org/2001/XMLSchema" xmlns:p="http://schemas.microsoft.com/office/2006/metadata/properties" xmlns:ns2="1db3778a-6a24-4db4-a392-ec848339ab76" xmlns:ns3="dfe88c32-074c-41fb-91ee-851547df7c55" targetNamespace="http://schemas.microsoft.com/office/2006/metadata/properties" ma:root="true" ma:fieldsID="94168837d7637ea85c6d5f3fd018011e" ns2:_="" ns3:_="">
    <xsd:import namespace="1db3778a-6a24-4db4-a392-ec848339ab76"/>
    <xsd:import namespace="dfe88c32-074c-41fb-91ee-851547df7c5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b3778a-6a24-4db4-a392-ec848339ab7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e88c32-074c-41fb-91ee-851547df7c5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7DDB6B1-4F4B-47C0-859D-4864085FF36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db3778a-6a24-4db4-a392-ec848339ab76"/>
    <ds:schemaRef ds:uri="dfe88c32-074c-41fb-91ee-851547df7c5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0E2CF73-6F02-49F4-9770-246338AA2DFE}">
  <ds:schemaRefs>
    <ds:schemaRef ds:uri="http://purl.org/dc/dcmitype/"/>
    <ds:schemaRef ds:uri="http://purl.org/dc/elements/1.1/"/>
    <ds:schemaRef ds:uri="http://schemas.microsoft.com/office/infopath/2007/PartnerControls"/>
    <ds:schemaRef ds:uri="http://www.w3.org/XML/1998/namespace"/>
    <ds:schemaRef ds:uri="http://schemas.microsoft.com/office/2006/documentManagement/types"/>
    <ds:schemaRef ds:uri="1db3778a-6a24-4db4-a392-ec848339ab76"/>
    <ds:schemaRef ds:uri="http://purl.org/dc/terms/"/>
    <ds:schemaRef ds:uri="http://schemas.openxmlformats.org/package/2006/metadata/core-properties"/>
    <ds:schemaRef ds:uri="dfe88c32-074c-41fb-91ee-851547df7c55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E4FD534C-42E2-4EB0-BA8F-EE9CBADBDC8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662</TotalTime>
  <Words>257</Words>
  <Application>Microsoft Office PowerPoint</Application>
  <PresentationFormat>On-screen Show (4:3)</PresentationFormat>
  <Paragraphs>89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NTPreCursivefk</vt:lpstr>
      <vt:lpstr>Snap ITC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HP</cp:lastModifiedBy>
  <cp:revision>15</cp:revision>
  <dcterms:created xsi:type="dcterms:W3CDTF">2016-09-10T19:27:55Z</dcterms:created>
  <dcterms:modified xsi:type="dcterms:W3CDTF">2020-11-14T11:54:56Z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0x010100E0F15429049FBF40A77A7A4ABCA0CFF7</vt:lpwstr>
  </property>
</Properties>
</file>