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18288000" cy="10287000"/>
  <p:notesSz cx="6858000" cy="9144000"/>
  <p:embeddedFontLst>
    <p:embeddedFont>
      <p:font typeface="Montserrat" charset="0"/>
      <p:regular r:id="rId13"/>
      <p:bold r:id="rId14"/>
      <p:italic r:id="rId15"/>
      <p:boldItalic r:id="rId16"/>
    </p:embeddedFont>
    <p:embeddedFont>
      <p:font typeface="Montserrat Medium" charset="0"/>
      <p:regular r:id="rId17"/>
      <p:bold r:id="rId18"/>
      <p:italic r:id="rId19"/>
      <p:boldItalic r:id="rId20"/>
    </p:embeddedFont>
    <p:embeddedFont>
      <p:font typeface="Montserrat SemiBold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F28C5DB8-9624-47BB-B2E4-944076657529}">
  <a:tblStyle styleId="{F28C5DB8-9624-47BB-B2E4-94407665752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816" y="-108"/>
      </p:cViewPr>
      <p:guideLst>
        <p:guide orient="horz" pos="3240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c7f84da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c7f84da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c0c376f77_0_3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c0c376f77_0_3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7349fb42c9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7349fb42c9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c0c376f77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c0c376f77_0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8c0c376f77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8c0c376f77_0_2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8c0c376f77_0_6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8c0c376f77_0_6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8c0c376f77_0_6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8c0c376f77_0_6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8acd18b945_9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8acd18b945_9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7349fb42c9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7349fb42c9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8c0c376f77_0_8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8c0c376f77_0_8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6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sz="60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sz="44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318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4064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4064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40640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What makes something a mixture?</a:t>
            </a: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Worksheet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1645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Science 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4294967295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Couves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 txBox="1">
            <a:spLocks noGrp="1"/>
          </p:cNvSpPr>
          <p:nvPr>
            <p:ph type="subTitle" idx="1"/>
          </p:nvPr>
        </p:nvSpPr>
        <p:spPr>
          <a:xfrm>
            <a:off x="91795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5" name="Google Shape;115;p17"/>
          <p:cNvSpPr txBox="1">
            <a:spLocks noGrp="1"/>
          </p:cNvSpPr>
          <p:nvPr>
            <p:ph type="body" idx="2"/>
          </p:nvPr>
        </p:nvSpPr>
        <p:spPr>
          <a:xfrm>
            <a:off x="91795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16" name="Google Shape;116;p17"/>
          <p:cNvSpPr txBox="1">
            <a:spLocks noGrp="1"/>
          </p:cNvSpPr>
          <p:nvPr>
            <p:ph type="subTitle" idx="3"/>
          </p:nvPr>
        </p:nvSpPr>
        <p:spPr>
          <a:xfrm>
            <a:off x="655860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7" name="Google Shape;117;p17"/>
          <p:cNvSpPr txBox="1">
            <a:spLocks noGrp="1"/>
          </p:cNvSpPr>
          <p:nvPr>
            <p:ph type="body" idx="4"/>
          </p:nvPr>
        </p:nvSpPr>
        <p:spPr>
          <a:xfrm>
            <a:off x="655860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18" name="Google Shape;118;p17"/>
          <p:cNvSpPr txBox="1">
            <a:spLocks noGrp="1"/>
          </p:cNvSpPr>
          <p:nvPr>
            <p:ph type="subTitle" idx="5"/>
          </p:nvPr>
        </p:nvSpPr>
        <p:spPr>
          <a:xfrm>
            <a:off x="12199250" y="270005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 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17"/>
          <p:cNvSpPr txBox="1">
            <a:spLocks noGrp="1"/>
          </p:cNvSpPr>
          <p:nvPr>
            <p:ph type="body" idx="6"/>
          </p:nvPr>
        </p:nvSpPr>
        <p:spPr>
          <a:xfrm>
            <a:off x="12199250" y="392105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20" name="Google Shape;120;p1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6285500" cy="130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Pure metal or alloy?</a:t>
            </a:r>
            <a:endParaRPr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121" name="Google Shape;121;p1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  <p:sp>
        <p:nvSpPr>
          <p:cNvPr id="122" name="Google Shape;122;p17"/>
          <p:cNvSpPr txBox="1"/>
          <p:nvPr/>
        </p:nvSpPr>
        <p:spPr>
          <a:xfrm>
            <a:off x="1582050" y="-30650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3" name="Google Shape;12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65481" y="4090888"/>
            <a:ext cx="4718750" cy="3106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1956" y="4413575"/>
            <a:ext cx="4550562" cy="30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64788" y="4388938"/>
            <a:ext cx="4644586" cy="3022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13248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Is this a formulation?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1" name="Google Shape;131;p18"/>
          <p:cNvSpPr txBox="1">
            <a:spLocks noGrp="1"/>
          </p:cNvSpPr>
          <p:nvPr>
            <p:ph type="body" idx="1"/>
          </p:nvPr>
        </p:nvSpPr>
        <p:spPr>
          <a:xfrm>
            <a:off x="917950" y="2520000"/>
            <a:ext cx="95904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When making a cake you always use the same amount of sugar, butter, flour and eggs.</a:t>
            </a:r>
            <a:endParaRPr sz="3500"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dirty="0"/>
          </a:p>
        </p:txBody>
      </p:sp>
      <p:sp>
        <p:nvSpPr>
          <p:cNvPr id="132" name="Google Shape;132;p1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9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13248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Is this a formulation?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38" name="Google Shape;138;p19"/>
          <p:cNvSpPr txBox="1">
            <a:spLocks noGrp="1"/>
          </p:cNvSpPr>
          <p:nvPr>
            <p:ph type="body" idx="1"/>
          </p:nvPr>
        </p:nvSpPr>
        <p:spPr>
          <a:xfrm>
            <a:off x="917950" y="2520000"/>
            <a:ext cx="95904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When making washing up mixture I always use the same amount of washing up liquid and water. </a:t>
            </a:r>
            <a:endParaRPr sz="35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2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/>
          </a:p>
        </p:txBody>
      </p:sp>
      <p:sp>
        <p:nvSpPr>
          <p:cNvPr id="139" name="Google Shape;139;p1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0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5" name="Google Shape;145;p20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is a formulation?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46" name="Google Shape;146;p20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What is a formulation?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Why is a cake a formulation?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What would happen if you change the amount of each substance in a formulation?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/>
              <a:t>Does the amount of each substance need to be the same as each other?</a:t>
            </a:r>
            <a:endParaRPr sz="3500"/>
          </a:p>
        </p:txBody>
      </p:sp>
      <p:sp>
        <p:nvSpPr>
          <p:cNvPr id="147" name="Google Shape;147;p2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1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53" name="Google Shape;153;p21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the same amount of each ingredient. </a:t>
            </a:r>
            <a:endParaRPr sz="3500"/>
          </a:p>
        </p:txBody>
      </p:sp>
      <p:sp>
        <p:nvSpPr>
          <p:cNvPr id="154" name="Google Shape;154;p21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55" name="Google Shape;155;p21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4 times as much of each ingredient.</a:t>
            </a:r>
            <a:endParaRPr sz="3500"/>
          </a:p>
        </p:txBody>
      </p:sp>
      <p:sp>
        <p:nvSpPr>
          <p:cNvPr id="156" name="Google Shape;156;p21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58" name="Google Shape;158;p21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59" name="Google Shape;159;p21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4 times as much sugar and butter but the same amount of flour and eggs.</a:t>
            </a:r>
            <a:endParaRPr sz="3500"/>
          </a:p>
        </p:txBody>
      </p:sp>
      <p:sp>
        <p:nvSpPr>
          <p:cNvPr id="160" name="Google Shape;160;p21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61" name="Google Shape;161;p21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2 times as much of each ingredient.</a:t>
            </a:r>
            <a:endParaRPr sz="3500"/>
          </a:p>
        </p:txBody>
      </p:sp>
      <p:sp>
        <p:nvSpPr>
          <p:cNvPr id="162" name="Google Shape;162;p2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163" name="Google Shape;163;p21"/>
          <p:cNvSpPr txBox="1">
            <a:spLocks noGrp="1"/>
          </p:cNvSpPr>
          <p:nvPr>
            <p:ph type="title"/>
          </p:nvPr>
        </p:nvSpPr>
        <p:spPr>
          <a:xfrm>
            <a:off x="918000" y="570450"/>
            <a:ext cx="1645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My recipe gives me the ingredients for 1 cake, I want to make 4, what should I do? 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69" name="Google Shape;169;p22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the same amount of each substance.</a:t>
            </a:r>
            <a:endParaRPr sz="3500"/>
          </a:p>
        </p:txBody>
      </p:sp>
      <p:sp>
        <p:nvSpPr>
          <p:cNvPr id="170" name="Google Shape;170;p22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71" name="Google Shape;171;p22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2 times as much of each substance.</a:t>
            </a:r>
            <a:endParaRPr sz="3500"/>
          </a:p>
        </p:txBody>
      </p:sp>
      <p:sp>
        <p:nvSpPr>
          <p:cNvPr id="172" name="Google Shape;172;p22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73" name="Google Shape;173;p22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74" name="Google Shape;174;p22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75" name="Google Shape;175;p22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half the amount of colour dye but the same amount of water.</a:t>
            </a:r>
            <a:endParaRPr sz="3500"/>
          </a:p>
        </p:txBody>
      </p:sp>
      <p:sp>
        <p:nvSpPr>
          <p:cNvPr id="176" name="Google Shape;176;p22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77" name="Google Shape;177;p22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Use half as much of each substance.</a:t>
            </a:r>
            <a:endParaRPr sz="3500"/>
          </a:p>
        </p:txBody>
      </p:sp>
      <p:sp>
        <p:nvSpPr>
          <p:cNvPr id="178" name="Google Shape;178;p2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179" name="Google Shape;179;p22"/>
          <p:cNvSpPr txBox="1">
            <a:spLocks noGrp="1"/>
          </p:cNvSpPr>
          <p:nvPr>
            <p:ph type="title"/>
          </p:nvPr>
        </p:nvSpPr>
        <p:spPr>
          <a:xfrm>
            <a:off x="918000" y="570450"/>
            <a:ext cx="1645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My instructions give me the substances for 1 pot of paint, I want to make half a pot, what should I do? 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3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85" name="Google Shape;185;p2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sp>
        <p:nvSpPr>
          <p:cNvPr id="186" name="Google Shape;186;p23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solidFill>
                  <a:schemeClr val="dk2"/>
                </a:solidFill>
              </a:rPr>
              <a:t>Complete this table </a:t>
            </a:r>
            <a:endParaRPr dirty="0">
              <a:solidFill>
                <a:schemeClr val="dk2"/>
              </a:solidFill>
            </a:endParaRPr>
          </a:p>
        </p:txBody>
      </p:sp>
      <p:graphicFrame>
        <p:nvGraphicFramePr>
          <p:cNvPr id="187" name="Google Shape;187;p23"/>
          <p:cNvGraphicFramePr/>
          <p:nvPr/>
        </p:nvGraphicFramePr>
        <p:xfrm>
          <a:off x="1536475" y="2519050"/>
          <a:ext cx="15482250" cy="5580770"/>
        </p:xfrm>
        <a:graphic>
          <a:graphicData uri="http://schemas.openxmlformats.org/drawingml/2006/table">
            <a:tbl>
              <a:tblPr>
                <a:noFill/>
                <a:tableStyleId>{F28C5DB8-9624-47BB-B2E4-944076657529}</a:tableStyleId>
              </a:tblPr>
              <a:tblGrid>
                <a:gridCol w="3096450"/>
                <a:gridCol w="3096450"/>
                <a:gridCol w="3096450"/>
                <a:gridCol w="3096450"/>
                <a:gridCol w="3096450"/>
              </a:tblGrid>
              <a:tr h="10427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 dirty="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Cup number</a:t>
                      </a:r>
                      <a:endParaRPr sz="3500" b="1" dirty="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Spoonfuls of squash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Spoonfuls of water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Colour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Taste 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427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 dirty="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427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427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15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0427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35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endParaRPr sz="35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Method: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93" name="Google Shape;193;p24"/>
          <p:cNvSpPr txBox="1">
            <a:spLocks noGrp="1"/>
          </p:cNvSpPr>
          <p:nvPr>
            <p:ph type="body" idx="1"/>
          </p:nvPr>
        </p:nvSpPr>
        <p:spPr>
          <a:xfrm>
            <a:off x="917950" y="188905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 dirty="0"/>
              <a:t>Use a dessert spoon to measure out amounts of squash and water into the cups as shown in the table.</a:t>
            </a:r>
            <a:endParaRPr sz="2800" dirty="0"/>
          </a:p>
          <a:p>
            <a:pPr marL="457200" lvl="0" indent="-406400" algn="l" rtl="0">
              <a:spcBef>
                <a:spcPts val="200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 dirty="0"/>
              <a:t>Put the cups next to each other and compare the colour of the mixtures. </a:t>
            </a:r>
            <a:endParaRPr sz="2800" dirty="0"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2800" dirty="0"/>
              <a:t>Taste a small amount of mixture to compare how each of the mixtures taste.</a:t>
            </a:r>
            <a:endParaRPr sz="2800"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2800" dirty="0"/>
          </a:p>
        </p:txBody>
      </p:sp>
      <p:sp>
        <p:nvSpPr>
          <p:cNvPr id="194" name="Google Shape;194;p2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graphicFrame>
        <p:nvGraphicFramePr>
          <p:cNvPr id="195" name="Google Shape;195;p24"/>
          <p:cNvGraphicFramePr/>
          <p:nvPr/>
        </p:nvGraphicFramePr>
        <p:xfrm>
          <a:off x="9869725" y="978950"/>
          <a:ext cx="8041675" cy="6035625"/>
        </p:xfrm>
        <a:graphic>
          <a:graphicData uri="http://schemas.openxmlformats.org/drawingml/2006/table">
            <a:tbl>
              <a:tblPr>
                <a:noFill/>
                <a:tableStyleId>{F28C5DB8-9624-47BB-B2E4-944076657529}</a:tableStyleId>
              </a:tblPr>
              <a:tblGrid>
                <a:gridCol w="2392075"/>
                <a:gridCol w="2392075"/>
                <a:gridCol w="3257525"/>
              </a:tblGrid>
              <a:tr h="118572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Cup number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Spoonfuls of squash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Spoonfuls of water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2124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2124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10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2124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15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212475"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4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5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None/>
                      </a:pPr>
                      <a:r>
                        <a:rPr lang="en-GB" sz="26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600" b="1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68575" marR="68575" marT="91425" marB="91425">
                    <a:lnL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6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5"/>
          <p:cNvSpPr txBox="1"/>
          <p:nvPr/>
        </p:nvSpPr>
        <p:spPr>
          <a:xfrm>
            <a:off x="936800" y="9586650"/>
            <a:ext cx="6610800" cy="3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0A099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01" name="Google Shape;201;p2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Conclusions: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02" name="Google Shape;202;p25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 sz="3500"/>
              <a:t>What do you notice about the colour of 1, 2 and 3 compared to number 4?</a:t>
            </a:r>
            <a:endParaRPr sz="350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What do you notice about the taste of 1, 2 and 3 compared to number 4?</a:t>
            </a:r>
            <a:endParaRPr sz="3500" dirty="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Why do you think this is the case?</a:t>
            </a:r>
            <a:endParaRPr sz="3500" dirty="0"/>
          </a:p>
          <a:p>
            <a:pPr marL="457200" lvl="0" indent="-450850" algn="l" rtl="0">
              <a:spcBef>
                <a:spcPts val="0"/>
              </a:spcBef>
              <a:spcAft>
                <a:spcPts val="0"/>
              </a:spcAft>
              <a:buSzPts val="3500"/>
              <a:buAutoNum type="arabicPeriod"/>
            </a:pPr>
            <a:r>
              <a:rPr lang="en-GB" sz="3500" dirty="0"/>
              <a:t>If you use squash that is ‘double concentrate’, what will you have to do differently?</a:t>
            </a:r>
            <a:endParaRPr sz="3500" dirty="0"/>
          </a:p>
          <a:p>
            <a:pPr marL="0" lvl="0" indent="0" algn="l" rtl="0">
              <a:spcBef>
                <a:spcPts val="2000"/>
              </a:spcBef>
              <a:spcAft>
                <a:spcPts val="2000"/>
              </a:spcAft>
              <a:buNone/>
            </a:pPr>
            <a:endParaRPr sz="3500" dirty="0"/>
          </a:p>
        </p:txBody>
      </p:sp>
      <p:sp>
        <p:nvSpPr>
          <p:cNvPr id="203" name="Google Shape;203;p2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440</Words>
  <Application>Microsoft Office PowerPoint</Application>
  <PresentationFormat>Custom</PresentationFormat>
  <Paragraphs>96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Montserrat</vt:lpstr>
      <vt:lpstr>Montserrat Medium</vt:lpstr>
      <vt:lpstr>Montserrat SemiBold</vt:lpstr>
      <vt:lpstr>Oak National Academy v2</vt:lpstr>
      <vt:lpstr>What makes something a mixture? Worksheet</vt:lpstr>
      <vt:lpstr>Pure metal or alloy? </vt:lpstr>
      <vt:lpstr>Is this a formulation?</vt:lpstr>
      <vt:lpstr>Is this a formulation?</vt:lpstr>
      <vt:lpstr>What is a formulation?</vt:lpstr>
      <vt:lpstr>My recipe gives me the ingredients for 1 cake, I want to make 4, what should I do? </vt:lpstr>
      <vt:lpstr>My instructions give me the substances for 1 pot of paint, I want to make half a pot, what should I do? </vt:lpstr>
      <vt:lpstr>Complete this table </vt:lpstr>
      <vt:lpstr>Method:</vt:lpstr>
      <vt:lpstr>Conclusions: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makes something a mixture? Worksheet</dc:title>
  <dc:creator>Staff</dc:creator>
  <cp:lastModifiedBy>Staff</cp:lastModifiedBy>
  <cp:revision>1</cp:revision>
  <dcterms:modified xsi:type="dcterms:W3CDTF">2021-01-04T15:13:16Z</dcterms:modified>
</cp:coreProperties>
</file>