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300" r:id="rId7"/>
    <p:sldId id="263" r:id="rId8"/>
    <p:sldId id="262" r:id="rId9"/>
    <p:sldId id="264" r:id="rId10"/>
    <p:sldId id="288" r:id="rId11"/>
    <p:sldId id="283" r:id="rId12"/>
    <p:sldId id="284" r:id="rId13"/>
    <p:sldId id="289" r:id="rId14"/>
    <p:sldId id="285" r:id="rId15"/>
    <p:sldId id="286" r:id="rId16"/>
    <p:sldId id="287" r:id="rId17"/>
    <p:sldId id="299" r:id="rId18"/>
    <p:sldId id="298" r:id="rId19"/>
    <p:sldId id="290" r:id="rId20"/>
    <p:sldId id="291" r:id="rId21"/>
    <p:sldId id="301" r:id="rId22"/>
    <p:sldId id="302" r:id="rId23"/>
    <p:sldId id="303" r:id="rId24"/>
    <p:sldId id="304" r:id="rId25"/>
    <p:sldId id="305" r:id="rId26"/>
    <p:sldId id="306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41" autoAdjust="0"/>
    <p:restoredTop sz="94660"/>
  </p:normalViewPr>
  <p:slideViewPr>
    <p:cSldViewPr>
      <p:cViewPr>
        <p:scale>
          <a:sx n="66" d="100"/>
          <a:sy n="66" d="100"/>
        </p:scale>
        <p:origin x="-151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Maths Gym</a:t>
            </a:r>
            <a:endParaRPr kumimoji="0" lang="en-US" sz="1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6" name="Subtitle 5"/>
          <p:cNvSpPr txBox="1">
            <a:spLocks/>
          </p:cNvSpPr>
          <p:nvPr/>
        </p:nvSpPr>
        <p:spPr>
          <a:xfrm>
            <a:off x="1447800" y="59817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Week 5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05000" y="228600"/>
            <a:ext cx="72390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GB" sz="3600" b="1" dirty="0" smtClean="0">
                <a:latin typeface="NTPreCursivefk" pitchFamily="66" charset="0"/>
              </a:rPr>
              <a:t>Fill in the missing numbers 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     6</a:t>
            </a:r>
            <a:r>
              <a:rPr lang="en-GB" sz="3600" noProof="0" dirty="0" smtClean="0">
                <a:latin typeface="NTPreCursivefk" pitchFamily="66" charset="0"/>
              </a:rPr>
              <a:t>  8   </a:t>
            </a:r>
            <a:r>
              <a:rPr lang="en-GB" sz="3600" dirty="0" smtClean="0">
                <a:latin typeface="NTPreCursivefk" pitchFamily="66" charset="0"/>
              </a:rPr>
              <a:t>10</a:t>
            </a:r>
            <a:r>
              <a:rPr lang="en-GB" sz="3600" noProof="0" dirty="0" smtClean="0">
                <a:latin typeface="NTPreCursivefk" pitchFamily="66" charset="0"/>
              </a:rPr>
              <a:t>  __  __  __  18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     15  20  25  ___  35  ___ ___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     26  ___  24  ___  ___  21  </a:t>
            </a:r>
            <a:r>
              <a:rPr lang="en-GB" sz="3600" baseline="-25000" dirty="0" smtClean="0">
                <a:latin typeface="NTPreCursivefk" pitchFamily="66" charset="0"/>
              </a:rPr>
              <a:t>____</a:t>
            </a:r>
            <a:endParaRPr lang="en-GB" sz="3600" noProof="0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</a:rPr>
              <a:t>2. Solve the calculations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7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</a:t>
            </a:r>
            <a:r>
              <a:rPr lang="en-GB" sz="3600" dirty="0" smtClean="0">
                <a:latin typeface="NTPreCursivefk" pitchFamily="66" charset="0"/>
              </a:rPr>
              <a:t>3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=		17 –</a:t>
            </a:r>
            <a:r>
              <a:rPr kumimoji="0" lang="en-GB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12=</a:t>
            </a: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9 + </a:t>
            </a:r>
            <a:r>
              <a:rPr lang="en-GB" sz="3600" dirty="0" smtClean="0">
                <a:latin typeface="NTPreCursivefk" pitchFamily="66" charset="0"/>
              </a:rPr>
              <a:t>7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= 		18 +</a:t>
            </a:r>
            <a:r>
              <a:rPr kumimoji="0" lang="en-GB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3 = </a:t>
            </a: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noProof="0" dirty="0" smtClean="0">
                <a:latin typeface="NTPreCursivefk" pitchFamily="66" charset="0"/>
              </a:rPr>
              <a:t>9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5 =```		20 +</a:t>
            </a:r>
            <a:r>
              <a:rPr lang="en-GB" sz="3600" dirty="0" smtClean="0">
                <a:latin typeface="NTPreCursivefk" pitchFamily="66" charset="0"/>
              </a:rPr>
              <a:t> 9 = </a:t>
            </a: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</a:rPr>
              <a:t>Double</a:t>
            </a:r>
            <a:r>
              <a:rPr lang="en-GB" sz="3600" dirty="0" smtClean="0">
                <a:latin typeface="NTPreCursivefk" pitchFamily="66" charset="0"/>
              </a:rPr>
              <a:t> 8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  <a:cs typeface="Times New Roman"/>
              </a:rPr>
              <a:t>Half of </a:t>
            </a:r>
            <a:r>
              <a:rPr lang="en-GB" sz="3600" dirty="0" smtClean="0">
                <a:latin typeface="NTPreCursivefk" pitchFamily="66" charset="0"/>
                <a:cs typeface="Times New Roman"/>
              </a:rPr>
              <a:t>12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  <a:cs typeface="Times New Roman"/>
              </a:rPr>
              <a:t>Order</a:t>
            </a:r>
            <a:r>
              <a:rPr lang="en-GB" sz="3600" dirty="0" smtClean="0">
                <a:latin typeface="NTPreCursivefk" pitchFamily="66" charset="0"/>
                <a:cs typeface="Times New Roman"/>
              </a:rPr>
              <a:t> 17, 27, 37, 7 starting with </a:t>
            </a:r>
            <a:r>
              <a:rPr lang="en-GB" sz="3600" b="1" dirty="0" smtClean="0">
                <a:latin typeface="NTPreCursivefk" pitchFamily="66" charset="0"/>
                <a:cs typeface="Times New Roman"/>
              </a:rPr>
              <a:t>smallest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964776" y="886848"/>
            <a:ext cx="3127800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Monday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pic>
        <p:nvPicPr>
          <p:cNvPr id="22530" name="Picture 2" descr="Image result for math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2514600"/>
            <a:ext cx="2438400" cy="128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514600" y="228600"/>
            <a:ext cx="66294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742950" indent="-742950">
              <a:spcBef>
                <a:spcPct val="20000"/>
              </a:spcBef>
              <a:defRPr/>
            </a:pPr>
            <a:r>
              <a:rPr lang="en-GB" sz="3600" b="1" dirty="0" smtClean="0">
                <a:latin typeface="NTPreCursivefk" pitchFamily="66" charset="0"/>
              </a:rPr>
              <a:t>1. Fill in the missing numbers </a:t>
            </a:r>
            <a:endParaRPr lang="en-GB" sz="3600" noProof="0" dirty="0" smtClean="0">
              <a:latin typeface="NTPreCursivefk" pitchFamily="66" charset="0"/>
            </a:endParaRP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lain" startAt="5"/>
              <a:tabLst/>
              <a:defRPr/>
            </a:pPr>
            <a:r>
              <a:rPr lang="en-GB" sz="3600" noProof="0" dirty="0" smtClean="0">
                <a:latin typeface="NTPreCursivefk" pitchFamily="66" charset="0"/>
              </a:rPr>
              <a:t>7   </a:t>
            </a:r>
            <a:r>
              <a:rPr lang="en-GB" sz="3600" dirty="0" smtClean="0">
                <a:latin typeface="NTPreCursivefk" pitchFamily="66" charset="0"/>
              </a:rPr>
              <a:t>9</a:t>
            </a:r>
            <a:r>
              <a:rPr lang="en-GB" sz="3600" noProof="0" dirty="0" smtClean="0">
                <a:latin typeface="NTPreCursivefk" pitchFamily="66" charset="0"/>
              </a:rPr>
              <a:t>  __  __  __  17 </a:t>
            </a:r>
            <a:endParaRPr lang="en-GB" sz="3600" dirty="0" smtClean="0">
              <a:latin typeface="NTPreCursivefk" pitchFamily="66" charset="0"/>
            </a:endParaRP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35  30  25  ___  15  ___ ___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lain" startAt="17"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16  ___  14  ___  ___  11  </a:t>
            </a:r>
            <a:r>
              <a:rPr lang="en-GB" sz="3600" baseline="-25000" dirty="0" smtClean="0">
                <a:latin typeface="NTPreCursivefk" pitchFamily="66" charset="0"/>
              </a:rPr>
              <a:t>_</a:t>
            </a:r>
          </a:p>
          <a:p>
            <a:pPr marL="742950" indent="-742950">
              <a:spcBef>
                <a:spcPct val="20000"/>
              </a:spcBef>
              <a:defRPr/>
            </a:pPr>
            <a:r>
              <a:rPr lang="en-GB" sz="3600" baseline="-25000" dirty="0" smtClean="0">
                <a:latin typeface="NTPreCursivefk" pitchFamily="66" charset="0"/>
              </a:rPr>
              <a:t>_</a:t>
            </a:r>
            <a:r>
              <a:rPr lang="en-GB" sz="3600" b="1" dirty="0" smtClean="0">
                <a:latin typeface="NTPreCursivefk" pitchFamily="66" charset="0"/>
              </a:rPr>
              <a:t>2. Solve the calculations </a:t>
            </a:r>
            <a:endParaRPr lang="en-GB" sz="3600" noProof="0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5 + ? = 7 		17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+ 2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5 - ? = 1 		18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+ 3 =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dirty="0" smtClean="0">
                <a:latin typeface="NTPreCursivefk" pitchFamily="66" charset="0"/>
              </a:rPr>
              <a:t>3 - ? = 0	       21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7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</a:rPr>
              <a:t>Double</a:t>
            </a:r>
            <a:r>
              <a:rPr lang="en-GB" sz="3600" dirty="0" smtClean="0">
                <a:latin typeface="NTPreCursivefk" pitchFamily="66" charset="0"/>
              </a:rPr>
              <a:t> 6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b="1" dirty="0" smtClean="0">
                <a:latin typeface="NTPreCursivefk" pitchFamily="66" charset="0"/>
                <a:cs typeface="Times New Roman"/>
              </a:rPr>
              <a:t>Half</a:t>
            </a:r>
            <a:r>
              <a:rPr lang="en-GB" sz="3600" dirty="0" smtClean="0">
                <a:latin typeface="NTPreCursivefk" pitchFamily="66" charset="0"/>
                <a:cs typeface="Times New Roman"/>
              </a:rPr>
              <a:t> of 20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3600" dirty="0" smtClean="0">
                <a:latin typeface="NTPreCursivefk" pitchFamily="66" charset="0"/>
                <a:cs typeface="Times New Roman"/>
              </a:rPr>
              <a:t>Order 30, 20, 14, 21 starting with </a:t>
            </a:r>
            <a:r>
              <a:rPr lang="en-GB" sz="3600" b="1" dirty="0" smtClean="0">
                <a:latin typeface="NTPreCursivefk" pitchFamily="66" charset="0"/>
                <a:cs typeface="Times New Roman"/>
              </a:rPr>
              <a:t>largest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797914" y="1035547"/>
            <a:ext cx="3367458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Tuesday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pic>
        <p:nvPicPr>
          <p:cNvPr id="6" name="Picture 2" descr="Image result for math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2438400"/>
            <a:ext cx="2438400" cy="128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124200" y="228600"/>
            <a:ext cx="6019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4000" noProof="0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8</a:t>
            </a:r>
            <a:r>
              <a:rPr lang="en-GB" sz="4000" noProof="0" dirty="0" smtClean="0">
                <a:latin typeface="NTPreCursivefk" pitchFamily="66" charset="0"/>
              </a:rPr>
              <a:t>0  70  ___ 50 ___ 30 ___ 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lain" startAt="78"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79  ___ 81 ___ 83 ___  ___</a:t>
            </a:r>
          </a:p>
          <a:p>
            <a:pPr marL="742950" lvl="0" indent="-742950">
              <a:spcBef>
                <a:spcPct val="20000"/>
              </a:spcBef>
              <a:defRPr/>
            </a:pPr>
            <a:r>
              <a:rPr lang="en-GB" sz="4000" b="1" dirty="0" smtClean="0">
                <a:latin typeface="NTPreCursivefk" pitchFamily="66" charset="0"/>
              </a:rPr>
              <a:t>2. Solve the calculations</a:t>
            </a:r>
            <a:endParaRPr lang="en-GB" sz="4000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noProof="0" dirty="0" smtClean="0">
                <a:latin typeface="NTPreCursivefk" pitchFamily="66" charset="0"/>
              </a:rPr>
              <a:t>12 – 0 =       27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</a:rPr>
              <a:t> + 4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13 = 6 + ? </a:t>
            </a:r>
            <a:r>
              <a:rPr lang="en-GB" sz="4000" noProof="0" dirty="0" smtClean="0">
                <a:latin typeface="NTPreCursivefk" pitchFamily="66" charset="0"/>
              </a:rPr>
              <a:t>    21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</a:rPr>
              <a:t> – </a:t>
            </a:r>
            <a:r>
              <a:rPr lang="en-GB" sz="4000" dirty="0" smtClean="0">
                <a:latin typeface="NTPreCursivefk" pitchFamily="66" charset="0"/>
              </a:rPr>
              <a:t>10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b="1" dirty="0" smtClean="0">
                <a:latin typeface="NTPreCursivefk" pitchFamily="66" charset="0"/>
              </a:rPr>
              <a:t>Double</a:t>
            </a:r>
            <a:r>
              <a:rPr lang="en-GB" sz="4000" dirty="0" smtClean="0">
                <a:latin typeface="NTPreCursivefk" pitchFamily="66" charset="0"/>
              </a:rPr>
              <a:t> 4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b="1" dirty="0" smtClean="0">
                <a:latin typeface="NTPreCursivefk" pitchFamily="66" charset="0"/>
                <a:cs typeface="Times New Roman"/>
              </a:rPr>
              <a:t>Half</a:t>
            </a:r>
            <a:r>
              <a:rPr lang="en-GB" sz="4000" dirty="0" smtClean="0">
                <a:latin typeface="NTPreCursivefk" pitchFamily="66" charset="0"/>
                <a:cs typeface="Times New Roman"/>
              </a:rPr>
              <a:t> of 22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Write a number with 0</a:t>
            </a:r>
            <a:r>
              <a:rPr lang="en-GB" sz="4000" b="1" dirty="0" smtClean="0">
                <a:latin typeface="NTPreCursivefk" pitchFamily="66" charset="0"/>
                <a:cs typeface="Times New Roman"/>
              </a:rPr>
              <a:t> ones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Write a number with 5 </a:t>
            </a:r>
            <a:r>
              <a:rPr lang="en-GB" sz="4000" b="1" dirty="0" smtClean="0">
                <a:latin typeface="NTPreCursivefk" pitchFamily="66" charset="0"/>
                <a:cs typeface="Times New Roman"/>
              </a:rPr>
              <a:t>tens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 smtClean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307180" y="864067"/>
            <a:ext cx="3610604" cy="769441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Wednes</a:t>
            </a:r>
            <a:r>
              <a:rPr lang="en-US" sz="44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day</a:t>
            </a:r>
            <a:endParaRPr lang="en-US" sz="4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pic>
        <p:nvPicPr>
          <p:cNvPr id="6" name="Picture 2" descr="Image result for math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5886" y="3962400"/>
            <a:ext cx="2148114" cy="112776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3733800" y="3810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spcBef>
                <a:spcPct val="20000"/>
              </a:spcBef>
              <a:buAutoNum type="arabicPeriod"/>
              <a:defRPr/>
            </a:pPr>
            <a:r>
              <a:rPr lang="en-GB" sz="2800" b="1" dirty="0" smtClean="0">
                <a:latin typeface="NTPreCursivefk" pitchFamily="66" charset="0"/>
              </a:rPr>
              <a:t>Fill in the missing numbers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81200" y="228600"/>
            <a:ext cx="70104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6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 8 + 11 =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6000" dirty="0" smtClean="0">
                <a:latin typeface="NTPreCursivefk" pitchFamily="66" charset="0"/>
              </a:rPr>
              <a:t> 16 - 9 =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6000" dirty="0" smtClean="0">
                <a:latin typeface="NTPreCursivefk" pitchFamily="66" charset="0"/>
                <a:cs typeface="Times New Roman"/>
              </a:rPr>
              <a:t> 10 + ? = 13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6000" dirty="0" smtClean="0">
                <a:latin typeface="NTPreCursivefk" pitchFamily="66" charset="0"/>
                <a:cs typeface="Times New Roman"/>
              </a:rPr>
              <a:t>  ? + 6 = 12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6000" dirty="0" smtClean="0">
                <a:latin typeface="NTPreCursivefk" pitchFamily="66" charset="0"/>
                <a:cs typeface="Times New Roman"/>
              </a:rPr>
              <a:t> 5 + 5 = 3 + ?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6000" dirty="0" smtClean="0">
                <a:latin typeface="NTPreCursivefk" pitchFamily="66" charset="0"/>
                <a:cs typeface="Times New Roman"/>
              </a:rPr>
              <a:t>18 – 6 = 20 - 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257574" y="914400"/>
            <a:ext cx="405386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Thursday 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 rot="20135422">
            <a:off x="457495" y="2601689"/>
            <a:ext cx="3405908" cy="156966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3200" cap="none" spc="0" dirty="0" smtClean="0">
                <a:ln/>
                <a:solidFill>
                  <a:srgbClr val="0070C0"/>
                </a:solidFill>
                <a:effectLst/>
                <a:latin typeface="NTPreCursivefk" pitchFamily="66" charset="0"/>
              </a:rPr>
              <a:t>Check each calculation is correct. </a:t>
            </a:r>
          </a:p>
          <a:p>
            <a:pPr algn="ctr"/>
            <a:r>
              <a:rPr lang="en-US" sz="3200" dirty="0" smtClean="0">
                <a:ln/>
                <a:solidFill>
                  <a:srgbClr val="0070C0"/>
                </a:solidFill>
                <a:latin typeface="NTPreCursivefk" pitchFamily="66" charset="0"/>
              </a:rPr>
              <a:t>Look at the signs! </a:t>
            </a:r>
            <a:endParaRPr lang="en-US" sz="3200" cap="none" spc="0" dirty="0">
              <a:ln/>
              <a:solidFill>
                <a:srgbClr val="0070C0"/>
              </a:solidFill>
              <a:effectLst/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362200" y="228600"/>
            <a:ext cx="7162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n-GB" sz="4000" b="1" dirty="0" smtClean="0">
                <a:latin typeface="NTPreCursivefk" pitchFamily="66" charset="0"/>
              </a:rPr>
              <a:t>Fill in the missing numbers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GB" sz="4000" dirty="0" smtClean="0">
                <a:latin typeface="NTPreCursivefk" pitchFamily="66" charset="0"/>
              </a:rPr>
              <a:t>12</a:t>
            </a:r>
            <a:r>
              <a:rPr lang="en-GB" sz="4000" noProof="0" dirty="0" smtClean="0">
                <a:latin typeface="NTPreCursivefk" pitchFamily="66" charset="0"/>
              </a:rPr>
              <a:t> ___ 16 ___ 20 ___ 24 ___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lain" startAt="55"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___ 65  70  ___  80 </a:t>
            </a:r>
          </a:p>
          <a:p>
            <a:pPr marL="742950" lvl="0" indent="-742950">
              <a:spcBef>
                <a:spcPct val="20000"/>
              </a:spcBef>
              <a:defRPr/>
            </a:pPr>
            <a:r>
              <a:rPr lang="en-GB" sz="4000" b="1" dirty="0" smtClean="0">
                <a:latin typeface="NTPreCursivefk" pitchFamily="66" charset="0"/>
              </a:rPr>
              <a:t>2. Solve the calculations</a:t>
            </a:r>
            <a:endParaRPr lang="en-GB" sz="4000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noProof="0" dirty="0" smtClean="0">
                <a:latin typeface="NTPreCursivefk" pitchFamily="66" charset="0"/>
              </a:rPr>
              <a:t>9 – 2 = 3 + ?      1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+ 17 =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000" dirty="0" smtClean="0">
                <a:latin typeface="NTPreCursivefk" pitchFamily="66" charset="0"/>
              </a:rPr>
              <a:t>12 – 1 = 11 - ?      24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6 =</a:t>
            </a:r>
            <a:endParaRPr lang="en-GB" sz="4000" b="1" dirty="0" smtClean="0">
              <a:latin typeface="NTPreCursivefk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b="1" dirty="0" smtClean="0">
                <a:latin typeface="NTPreCursivefk" pitchFamily="66" charset="0"/>
              </a:rPr>
              <a:t>Double</a:t>
            </a:r>
            <a:r>
              <a:rPr lang="en-GB" sz="4000" dirty="0" smtClean="0">
                <a:latin typeface="NTPreCursivefk" pitchFamily="66" charset="0"/>
              </a:rPr>
              <a:t> 7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b="1" dirty="0" smtClean="0">
                <a:latin typeface="NTPreCursivefk" pitchFamily="66" charset="0"/>
                <a:cs typeface="Times New Roman"/>
              </a:rPr>
              <a:t>Half</a:t>
            </a:r>
            <a:r>
              <a:rPr lang="en-GB" sz="4000" dirty="0" smtClean="0">
                <a:latin typeface="NTPreCursivefk" pitchFamily="66" charset="0"/>
                <a:cs typeface="Times New Roman"/>
              </a:rPr>
              <a:t> of 18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Order 18, 81, 80, 28- </a:t>
            </a:r>
            <a:r>
              <a:rPr lang="en-GB" sz="4000" b="1" dirty="0" smtClean="0">
                <a:latin typeface="NTPreCursivefk" pitchFamily="66" charset="0"/>
                <a:cs typeface="Times New Roman"/>
              </a:rPr>
              <a:t>smallest to largest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A number </a:t>
            </a:r>
            <a:r>
              <a:rPr lang="en-GB" sz="4000" b="1" dirty="0" smtClean="0">
                <a:latin typeface="NTPreCursivefk" pitchFamily="66" charset="0"/>
                <a:cs typeface="Times New Roman"/>
              </a:rPr>
              <a:t>greater</a:t>
            </a:r>
            <a:r>
              <a:rPr lang="en-GB" sz="4000" dirty="0" smtClean="0">
                <a:latin typeface="NTPreCursivefk" pitchFamily="66" charset="0"/>
                <a:cs typeface="Times New Roman"/>
              </a:rPr>
              <a:t> than 75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 smtClean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 smtClean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709803" y="599472"/>
            <a:ext cx="3100913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Friday 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pic>
        <p:nvPicPr>
          <p:cNvPr id="6" name="Picture 2" descr="Image result for math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810000"/>
            <a:ext cx="2148114" cy="1127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Kid Holding Math Equals 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2124075" cy="4286250"/>
          </a:xfrm>
          <a:prstGeom prst="rect">
            <a:avLst/>
          </a:prstGeom>
          <a:noFill/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2590800" y="1905000"/>
            <a:ext cx="6400800" cy="2743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Can you recall and use number bonds to 5?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 rot="20135422">
            <a:off x="236205" y="445463"/>
            <a:ext cx="1966821" cy="83099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8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Daily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2362200" y="2057400"/>
            <a:ext cx="6400800" cy="2057400"/>
          </a:xfrm>
          <a:prstGeom prst="wedgeRectCallout">
            <a:avLst>
              <a:gd name="adj1" fmla="val -66328"/>
              <a:gd name="adj2" fmla="val -1950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n-GB" sz="4400" dirty="0" smtClean="0">
                <a:solidFill>
                  <a:schemeClr val="tx1"/>
                </a:solidFill>
                <a:latin typeface="NTPreCursivefk" pitchFamily="66" charset="0"/>
              </a:rPr>
              <a:t>Can you read and interpret &lt; and &gt;?  (Y1 NC)</a:t>
            </a:r>
          </a:p>
          <a:p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717032"/>
            <a:ext cx="491286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116554"/>
            <a:ext cx="5472608" cy="140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1295400"/>
            <a:ext cx="9540552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all" spc="0" normalizeH="0" baseline="0" noProof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NTPreCursivefk" pitchFamily="66" charset="0"/>
                <a:ea typeface="+mj-ea"/>
                <a:cs typeface="+mj-cs"/>
              </a:rPr>
              <a:t>GREATer</a:t>
            </a:r>
            <a:r>
              <a:rPr kumimoji="0" lang="en-US" sz="80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NTPreCursivefk" pitchFamily="66" charset="0"/>
                <a:ea typeface="+mj-ea"/>
                <a:cs typeface="+mj-cs"/>
              </a:rPr>
              <a:t> than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NTPreCursivefk" pitchFamily="66" charset="0"/>
                <a:ea typeface="+mj-ea"/>
                <a:cs typeface="+mj-cs"/>
              </a:rPr>
              <a:t>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NTPreCursivefk" pitchFamily="66" charset="0"/>
                <a:ea typeface="+mj-ea"/>
                <a:cs typeface="+mj-cs"/>
              </a:rPr>
              <a:t>Less than</a:t>
            </a:r>
            <a:endParaRPr kumimoji="0" lang="en-GB" sz="8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36104" y="2132857"/>
            <a:ext cx="2699792" cy="18722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400" b="1" dirty="0" smtClean="0">
                <a:latin typeface="NTPreCursivefk" pitchFamily="66" charset="0"/>
              </a:rPr>
              <a:t>61</a:t>
            </a:r>
            <a:endParaRPr lang="en-GB" sz="15400" b="1" dirty="0">
              <a:latin typeface="NTPreCursivefk" pitchFamily="66" charset="0"/>
            </a:endParaRPr>
          </a:p>
        </p:txBody>
      </p:sp>
      <p:sp>
        <p:nvSpPr>
          <p:cNvPr id="4" name="Content Placeholder 7"/>
          <p:cNvSpPr txBox="1">
            <a:spLocks/>
          </p:cNvSpPr>
          <p:nvPr/>
        </p:nvSpPr>
        <p:spPr>
          <a:xfrm>
            <a:off x="6408712" y="2132856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15400" b="1" dirty="0" smtClean="0">
                <a:latin typeface="NTPreCursivefk" pitchFamily="66" charset="0"/>
              </a:rPr>
              <a:t>60</a:t>
            </a:r>
            <a:endParaRPr kumimoji="0" lang="en-GB" sz="1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3635896" y="1268760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6600" b="1" dirty="0" smtClean="0">
                <a:solidFill>
                  <a:schemeClr val="accent1"/>
                </a:solidFill>
                <a:latin typeface="NTPreCursivefk" pitchFamily="66" charset="0"/>
              </a:rPr>
              <a:t>&lt;</a:t>
            </a:r>
            <a:endParaRPr kumimoji="0" lang="en-GB" sz="26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633864"/>
            <a:ext cx="3866799" cy="96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633443"/>
            <a:ext cx="3744416" cy="9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AutoShape 2" descr="http://img1.imagesbn.com/p/2940147140154_p0_v1_s260x420.PNG"/>
          <p:cNvSpPr>
            <a:spLocks noChangeAspect="1" noChangeArrowheads="1"/>
          </p:cNvSpPr>
          <p:nvPr/>
        </p:nvSpPr>
        <p:spPr bwMode="auto">
          <a:xfrm>
            <a:off x="63500" y="-136525"/>
            <a:ext cx="2476500" cy="2476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36104" y="2132857"/>
            <a:ext cx="2699792" cy="18722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400" b="1" dirty="0" smtClean="0">
                <a:latin typeface="NTPreCursivefk" pitchFamily="66" charset="0"/>
              </a:rPr>
              <a:t>21</a:t>
            </a:r>
            <a:endParaRPr lang="en-GB" sz="15400" b="1" dirty="0">
              <a:latin typeface="NTPreCursivefk" pitchFamily="66" charset="0"/>
            </a:endParaRPr>
          </a:p>
        </p:txBody>
      </p:sp>
      <p:sp>
        <p:nvSpPr>
          <p:cNvPr id="4" name="Content Placeholder 7"/>
          <p:cNvSpPr txBox="1">
            <a:spLocks/>
          </p:cNvSpPr>
          <p:nvPr/>
        </p:nvSpPr>
        <p:spPr>
          <a:xfrm>
            <a:off x="6408712" y="2132856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15400" b="1" noProof="0" dirty="0" smtClean="0">
                <a:latin typeface="NTPreCursivefk" pitchFamily="66" charset="0"/>
              </a:rPr>
              <a:t>12</a:t>
            </a:r>
            <a:endParaRPr kumimoji="0" lang="en-GB" sz="1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3635896" y="1268760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6600" b="1" dirty="0" smtClean="0">
                <a:solidFill>
                  <a:schemeClr val="accent1"/>
                </a:solidFill>
                <a:latin typeface="NTPreCursivefk" pitchFamily="66" charset="0"/>
              </a:rPr>
              <a:t>&lt;</a:t>
            </a:r>
            <a:endParaRPr kumimoji="0" lang="en-GB" sz="26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633864"/>
            <a:ext cx="3866799" cy="96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633443"/>
            <a:ext cx="3744416" cy="9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AutoShape 2" descr="http://img1.imagesbn.com/p/2940147140154_p0_v1_s260x420.PNG"/>
          <p:cNvSpPr>
            <a:spLocks noChangeAspect="1" noChangeArrowheads="1"/>
          </p:cNvSpPr>
          <p:nvPr/>
        </p:nvSpPr>
        <p:spPr bwMode="auto">
          <a:xfrm>
            <a:off x="63500" y="-136525"/>
            <a:ext cx="2476500" cy="2476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36104" y="2132857"/>
            <a:ext cx="2699792" cy="18722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400" b="1" dirty="0" smtClean="0">
                <a:latin typeface="NTPreCursivefk" pitchFamily="66" charset="0"/>
              </a:rPr>
              <a:t>72</a:t>
            </a:r>
            <a:endParaRPr lang="en-GB" sz="15400" b="1" dirty="0">
              <a:latin typeface="NTPreCursivefk" pitchFamily="66" charset="0"/>
            </a:endParaRPr>
          </a:p>
        </p:txBody>
      </p:sp>
      <p:sp>
        <p:nvSpPr>
          <p:cNvPr id="4" name="Content Placeholder 7"/>
          <p:cNvSpPr txBox="1">
            <a:spLocks/>
          </p:cNvSpPr>
          <p:nvPr/>
        </p:nvSpPr>
        <p:spPr>
          <a:xfrm>
            <a:off x="6408712" y="2132856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15400" b="1" dirty="0" smtClean="0">
                <a:latin typeface="NTPreCursivefk" pitchFamily="66" charset="0"/>
              </a:rPr>
              <a:t>27</a:t>
            </a:r>
            <a:endParaRPr kumimoji="0" lang="en-GB" sz="1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 rot="10800000">
            <a:off x="3707904" y="3284984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6600" b="1" dirty="0" smtClean="0">
                <a:solidFill>
                  <a:schemeClr val="accent1"/>
                </a:solidFill>
                <a:latin typeface="NTPreCursivefk" pitchFamily="66" charset="0"/>
              </a:rPr>
              <a:t>&lt;</a:t>
            </a:r>
            <a:endParaRPr kumimoji="0" lang="en-GB" sz="26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633864"/>
            <a:ext cx="3866799" cy="96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633443"/>
            <a:ext cx="3744416" cy="9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AutoShape 2" descr="http://img1.imagesbn.com/p/2940147140154_p0_v1_s260x420.PNG"/>
          <p:cNvSpPr>
            <a:spLocks noChangeAspect="1" noChangeArrowheads="1"/>
          </p:cNvSpPr>
          <p:nvPr/>
        </p:nvSpPr>
        <p:spPr bwMode="auto">
          <a:xfrm>
            <a:off x="63500" y="-136525"/>
            <a:ext cx="2476500" cy="2476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36104" y="2132857"/>
            <a:ext cx="2699792" cy="18722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400" b="1" dirty="0" smtClean="0">
                <a:latin typeface="NTPreCursivefk" pitchFamily="66" charset="0"/>
              </a:rPr>
              <a:t>63</a:t>
            </a:r>
            <a:endParaRPr lang="en-GB" sz="15400" b="1" dirty="0">
              <a:latin typeface="NTPreCursivefk" pitchFamily="66" charset="0"/>
            </a:endParaRPr>
          </a:p>
        </p:txBody>
      </p:sp>
      <p:sp>
        <p:nvSpPr>
          <p:cNvPr id="4" name="Content Placeholder 7"/>
          <p:cNvSpPr txBox="1">
            <a:spLocks/>
          </p:cNvSpPr>
          <p:nvPr/>
        </p:nvSpPr>
        <p:spPr>
          <a:xfrm>
            <a:off x="6408712" y="2132856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36</a:t>
            </a:r>
            <a:endParaRPr kumimoji="0" lang="en-GB" sz="1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 rot="10800000">
            <a:off x="3707904" y="3284984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6600" b="1" dirty="0" smtClean="0">
                <a:solidFill>
                  <a:schemeClr val="accent1"/>
                </a:solidFill>
                <a:latin typeface="NTPreCursivefk" pitchFamily="66" charset="0"/>
              </a:rPr>
              <a:t>&lt;</a:t>
            </a:r>
            <a:endParaRPr kumimoji="0" lang="en-GB" sz="26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633864"/>
            <a:ext cx="3866799" cy="96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633443"/>
            <a:ext cx="3744416" cy="9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AutoShape 2" descr="http://img1.imagesbn.com/p/2940147140154_p0_v1_s260x420.PNG"/>
          <p:cNvSpPr>
            <a:spLocks noChangeAspect="1" noChangeArrowheads="1"/>
          </p:cNvSpPr>
          <p:nvPr/>
        </p:nvSpPr>
        <p:spPr bwMode="auto">
          <a:xfrm>
            <a:off x="63500" y="-136525"/>
            <a:ext cx="2476500" cy="2476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36104" y="2132857"/>
            <a:ext cx="2699792" cy="187220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400" b="1" dirty="0" smtClean="0">
                <a:latin typeface="NTPreCursivefk" pitchFamily="66" charset="0"/>
              </a:rPr>
              <a:t>95</a:t>
            </a:r>
            <a:endParaRPr lang="en-GB" sz="15400" b="1" dirty="0">
              <a:latin typeface="NTPreCursivefk" pitchFamily="66" charset="0"/>
            </a:endParaRPr>
          </a:p>
        </p:txBody>
      </p:sp>
      <p:sp>
        <p:nvSpPr>
          <p:cNvPr id="4" name="Content Placeholder 7"/>
          <p:cNvSpPr txBox="1">
            <a:spLocks/>
          </p:cNvSpPr>
          <p:nvPr/>
        </p:nvSpPr>
        <p:spPr>
          <a:xfrm>
            <a:off x="6408712" y="2132856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15400" b="1" dirty="0" smtClean="0">
                <a:latin typeface="NTPreCursivefk" pitchFamily="66" charset="0"/>
              </a:rPr>
              <a:t>59</a:t>
            </a:r>
            <a:endParaRPr kumimoji="0" lang="en-GB" sz="1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7" name="Content Placeholder 7"/>
          <p:cNvSpPr txBox="1">
            <a:spLocks/>
          </p:cNvSpPr>
          <p:nvPr/>
        </p:nvSpPr>
        <p:spPr>
          <a:xfrm>
            <a:off x="3635896" y="1268760"/>
            <a:ext cx="269979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6600" b="1" dirty="0" smtClean="0">
                <a:solidFill>
                  <a:schemeClr val="accent1"/>
                </a:solidFill>
                <a:latin typeface="NTPreCursivefk" pitchFamily="66" charset="0"/>
              </a:rPr>
              <a:t>&lt;</a:t>
            </a:r>
            <a:endParaRPr kumimoji="0" lang="en-GB" sz="26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633864"/>
            <a:ext cx="3866799" cy="96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633443"/>
            <a:ext cx="3744416" cy="9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AutoShape 2" descr="http://img1.imagesbn.com/p/2940147140154_p0_v1_s260x420.PNG"/>
          <p:cNvSpPr>
            <a:spLocks noChangeAspect="1" noChangeArrowheads="1"/>
          </p:cNvSpPr>
          <p:nvPr/>
        </p:nvSpPr>
        <p:spPr bwMode="auto">
          <a:xfrm>
            <a:off x="63500" y="-136525"/>
            <a:ext cx="2476500" cy="2476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latin typeface="NTPreCursivefk" pitchFamily="66" charset="0"/>
              </a:rPr>
              <a:t>Other daily activities to support this objective</a:t>
            </a:r>
            <a:endParaRPr lang="en-US" sz="5400" b="1" dirty="0">
              <a:latin typeface="NTPreCursivefk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>
                <a:latin typeface="NTPreCursivefk" pitchFamily="66" charset="0"/>
              </a:rPr>
              <a:t>Your teacher will show you two number cards. </a:t>
            </a:r>
          </a:p>
          <a:p>
            <a:pPr>
              <a:buNone/>
            </a:pPr>
            <a:r>
              <a:rPr lang="en-GB" dirty="0" smtClean="0">
                <a:latin typeface="NTPreCursivefk" pitchFamily="66" charset="0"/>
              </a:rPr>
              <a:t>Can you choose the right symbol? &lt;, &gt; or =</a:t>
            </a:r>
          </a:p>
          <a:p>
            <a:pPr>
              <a:buNone/>
            </a:pPr>
            <a:endParaRPr lang="en-GB" dirty="0" smtClean="0">
              <a:latin typeface="NTPreCursivefk" pitchFamily="66" charset="0"/>
            </a:endParaRPr>
          </a:p>
          <a:p>
            <a:pPr>
              <a:buNone/>
            </a:pPr>
            <a:endParaRPr lang="en-GB" dirty="0" smtClean="0">
              <a:latin typeface="NTPreCursivefk" pitchFamily="66" charset="0"/>
            </a:endParaRPr>
          </a:p>
          <a:p>
            <a:pPr>
              <a:buNone/>
            </a:pPr>
            <a:r>
              <a:rPr lang="en-GB" dirty="0" smtClean="0">
                <a:latin typeface="NTPreCursivefk" pitchFamily="66" charset="0"/>
              </a:rPr>
              <a:t>Your teacher will show you a symbol – either &lt;, &gt; or =.</a:t>
            </a:r>
          </a:p>
          <a:p>
            <a:pPr>
              <a:buNone/>
            </a:pPr>
            <a:r>
              <a:rPr lang="en-GB" dirty="0" smtClean="0">
                <a:latin typeface="NTPreCursivefk" pitchFamily="66" charset="0"/>
              </a:rPr>
              <a:t>Can you write two number either side to make it correct?</a:t>
            </a:r>
          </a:p>
          <a:p>
            <a:pPr>
              <a:buNone/>
            </a:pPr>
            <a:endParaRPr lang="en-GB" dirty="0" smtClean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Kid Holding Math Equals 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2124075" cy="4286250"/>
          </a:xfrm>
          <a:prstGeom prst="rect">
            <a:avLst/>
          </a:prstGeom>
          <a:noFill/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2590800" y="1905000"/>
            <a:ext cx="6400800" cy="2743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4000" dirty="0" smtClean="0">
                <a:latin typeface="NTPreCursivefk" pitchFamily="66" charset="0"/>
              </a:rPr>
              <a:t>Can you recall and use number bonds to 5?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 rot="20135422">
            <a:off x="236205" y="445463"/>
            <a:ext cx="1966821" cy="83099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8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Daily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2362200" y="2057400"/>
            <a:ext cx="6400800" cy="2057400"/>
          </a:xfrm>
          <a:prstGeom prst="wedgeRectCallout">
            <a:avLst>
              <a:gd name="adj1" fmla="val -66328"/>
              <a:gd name="adj2" fmla="val -1950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n-GB" sz="4400" dirty="0" smtClean="0">
                <a:solidFill>
                  <a:schemeClr val="tx1"/>
                </a:solidFill>
                <a:latin typeface="NTPreCursivefk" pitchFamily="66" charset="0"/>
              </a:rPr>
              <a:t>Can you recognise and name common 3d shapes? (Y1 NC)</a:t>
            </a:r>
          </a:p>
          <a:p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552" y="764704"/>
            <a:ext cx="9144000" cy="1143000"/>
          </a:xfrm>
        </p:spPr>
        <p:txBody>
          <a:bodyPr>
            <a:noAutofit/>
          </a:bodyPr>
          <a:lstStyle/>
          <a:p>
            <a:r>
              <a:rPr lang="en-US" sz="11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NTPreCursivefk" pitchFamily="66" charset="0"/>
              </a:rPr>
              <a:t>3d shapes</a:t>
            </a:r>
            <a:endParaRPr lang="en-GB" sz="11700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cdnll.reallygoodstuff.com/images/xl/1604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564904"/>
            <a:ext cx="3615556" cy="3615556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145370"/>
            <a:ext cx="2987824" cy="271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609600"/>
            <a:ext cx="5611401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990600"/>
            <a:ext cx="7428836" cy="433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066800"/>
            <a:ext cx="6976488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143000"/>
            <a:ext cx="5553075" cy="4484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143000"/>
            <a:ext cx="6205654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838200"/>
            <a:ext cx="5504584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899592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066800"/>
            <a:ext cx="5205412" cy="495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2" ma:contentTypeDescription="Create a new document." ma:contentTypeScope="" ma:versionID="958ef476bca680fd7ab0071c8e1eac86">
  <xsd:schema xmlns:xsd="http://www.w3.org/2001/XMLSchema" xmlns:xs="http://www.w3.org/2001/XMLSchema" xmlns:p="http://schemas.microsoft.com/office/2006/metadata/properties" xmlns:ns2="1db3778a-6a24-4db4-a392-ec848339ab76" targetNamespace="http://schemas.microsoft.com/office/2006/metadata/properties" ma:root="true" ma:fieldsID="1c3e89b8970a5e46442abf097a9aeab3" ns2:_="">
    <xsd:import namespace="1db3778a-6a24-4db4-a392-ec848339ab7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04F64A-7F44-4FBB-8E3E-974426DC2C0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C3C1016-58CA-43FE-99F2-6AF600F2A4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382</Words>
  <Application>Microsoft Office PowerPoint</Application>
  <PresentationFormat>On-screen Show (4:3)</PresentationFormat>
  <Paragraphs>94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Other daily activities to support this objective</vt:lpstr>
      <vt:lpstr>Slide 15</vt:lpstr>
      <vt:lpstr>3d shapes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Staff</cp:lastModifiedBy>
  <cp:revision>17</cp:revision>
  <dcterms:created xsi:type="dcterms:W3CDTF">2016-09-10T19:27:55Z</dcterms:created>
  <dcterms:modified xsi:type="dcterms:W3CDTF">2020-05-17T20:32:44Z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