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7" r:id="rId5"/>
    <p:sldId id="281" r:id="rId6"/>
    <p:sldId id="277" r:id="rId7"/>
    <p:sldId id="278" r:id="rId8"/>
    <p:sldId id="279" r:id="rId9"/>
    <p:sldId id="280" r:id="rId1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customXml" Target="../customXml/item3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27482-8606-4D40-8991-6394EB7874CA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305AB-31CE-4D53-BB74-3634E40A3E2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6FB0E-2E8F-4F5C-AC35-EA1359E48C57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BCCFE-2977-416B-B04C-91DEB1041F8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54494-47FB-409A-95A6-3A2D1FBA9A53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2E4A8-8316-4138-B89F-0A72E71AE9B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FFECC-1AB1-4847-A4FD-295CCD240438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00E67-4F01-4F33-8EA4-DAAC5E394EB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24030-C112-4337-9E0C-07EFAD8F6739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91762-95B6-4AB8-AE34-7B8648AC915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9033D-292B-4182-AA60-B6A38B709723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F6EBD-7ABD-4487-92FD-168532D1018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2BC2D-2685-4196-87B4-CD72F964C234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22022-1D3B-45DD-83C0-5AC7870A36F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080DE-C0B1-414E-99DF-209E3A07E752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64E262-9B6D-4385-BE8C-6638E89D357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CBEBD-CEF4-4509-BD7B-C603774D9A82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09CCCE-E3E5-4483-963A-89F1DBCF6BE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53499-535E-423D-ACB9-C27E4A3B27B1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5EAA0-806C-4E09-AD72-42DCC0A6537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37D6E-C5F2-455A-A914-BD88EE59D74C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949780-813D-4DE9-B78E-B808FB12758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5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0DAC40-BAA1-4A28-8281-7F9DE3E558B1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0A97E397-0270-437E-9511-9C01CE2D8E0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  <p:sp>
        <p:nvSpPr>
          <p:cNvPr id="2051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5800" y="228600"/>
            <a:ext cx="7772400" cy="1470025"/>
          </a:xfrm>
          <a:prstGeom prst="rect">
            <a:avLst/>
          </a:prstGeom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13800" b="1">
                <a:latin typeface="NTPreCursivefk" pitchFamily="66" charset="0"/>
                <a:ea typeface="+mj-ea"/>
                <a:cs typeface="+mj-cs"/>
              </a:rPr>
              <a:t>Maths Gym</a:t>
            </a:r>
            <a:endParaRPr lang="en-US" sz="13800" b="1" dirty="0"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2053" name="Subtitle 5"/>
          <p:cNvSpPr txBox="1">
            <a:spLocks/>
          </p:cNvSpPr>
          <p:nvPr/>
        </p:nvSpPr>
        <p:spPr bwMode="auto">
          <a:xfrm>
            <a:off x="1447800" y="5981700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4800" b="1" dirty="0" smtClean="0">
                <a:latin typeface="NTPreCursivefk" pitchFamily="66" charset="0"/>
              </a:rPr>
              <a:t>Home Learning 1</a:t>
            </a:r>
            <a:endParaRPr lang="en-US" altLang="en-US" sz="4800" b="1" dirty="0">
              <a:latin typeface="NTPreCursivefk" pitchFamily="66" charset="0"/>
            </a:endParaRPr>
          </a:p>
        </p:txBody>
      </p:sp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981200"/>
            <a:ext cx="590550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en-GB" altLang="en-US" sz="4800" dirty="0">
                <a:latin typeface="NTPreCursivefk" pitchFamily="66" charset="0"/>
              </a:rPr>
              <a:t>19 + 3 </a:t>
            </a:r>
            <a:r>
              <a:rPr lang="en-GB" altLang="en-US" sz="4800" dirty="0" smtClean="0">
                <a:latin typeface="NTPreCursivefk" pitchFamily="66" charset="0"/>
              </a:rPr>
              <a:t>= 22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en-GB" altLang="en-US" sz="4800" dirty="0" smtClean="0">
                <a:latin typeface="NTPreCursivefk" pitchFamily="66" charset="0"/>
              </a:rPr>
              <a:t>30 – 10 = 20</a:t>
            </a:r>
            <a:endParaRPr lang="en-GB" altLang="en-US" sz="4800" dirty="0">
              <a:latin typeface="NTPreCursivefk" pitchFamily="66" charset="0"/>
            </a:endParaRPr>
          </a:p>
          <a:p>
            <a:pPr marL="342900" indent="-342900" eaLnBrk="1" hangingPunct="1"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en-GB" altLang="en-US" sz="4800" dirty="0">
                <a:latin typeface="NTPreCursivefk" pitchFamily="66" charset="0"/>
              </a:rPr>
              <a:t>Half of 12</a:t>
            </a:r>
            <a:r>
              <a:rPr lang="en-GB" altLang="en-US" sz="4800" dirty="0" smtClean="0">
                <a:latin typeface="NTPreCursivefk" pitchFamily="66" charset="0"/>
              </a:rPr>
              <a:t>= 6 </a:t>
            </a:r>
            <a:endParaRPr lang="en-GB" altLang="en-US" sz="4800" dirty="0">
              <a:latin typeface="NTPreCursivefk" pitchFamily="66" charset="0"/>
            </a:endParaRPr>
          </a:p>
          <a:p>
            <a:pPr marL="342900" indent="-342900" eaLnBrk="1" hangingPunct="1"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en-GB" altLang="en-US" sz="4800" dirty="0">
                <a:latin typeface="NTPreCursivefk" pitchFamily="66" charset="0"/>
              </a:rPr>
              <a:t>Double 3</a:t>
            </a:r>
            <a:r>
              <a:rPr lang="en-GB" alt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4800" dirty="0" smtClean="0">
                <a:latin typeface="NTPreCursivefk" pitchFamily="66" charset="0"/>
                <a:cs typeface="Times New Roman" pitchFamily="18" charset="0"/>
              </a:rPr>
              <a:t>= 6</a:t>
            </a:r>
            <a:endParaRPr lang="en-GB" altLang="en-US" sz="48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4800" dirty="0">
                <a:latin typeface="NTPreCursivefk" pitchFamily="66" charset="0"/>
                <a:cs typeface="Times New Roman" pitchFamily="18" charset="0"/>
              </a:rPr>
              <a:t>2 x 10 </a:t>
            </a:r>
            <a:r>
              <a:rPr lang="en-GB" altLang="en-US" sz="4800" dirty="0" smtClean="0">
                <a:latin typeface="NTPreCursivefk" pitchFamily="66" charset="0"/>
                <a:cs typeface="Times New Roman" pitchFamily="18" charset="0"/>
              </a:rPr>
              <a:t>= 20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2000" dirty="0" smtClean="0">
                <a:solidFill>
                  <a:schemeClr val="accent1"/>
                </a:solidFill>
                <a:latin typeface="NTPreCursivefk" pitchFamily="66" charset="0"/>
                <a:cs typeface="Times New Roman" pitchFamily="18" charset="0"/>
              </a:rPr>
              <a:t>10, 20</a:t>
            </a:r>
            <a:endParaRPr lang="en-GB" altLang="en-US" sz="2000" dirty="0" smtClean="0">
              <a:solidFill>
                <a:schemeClr val="accent1"/>
              </a:solidFill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54626" y="914400"/>
            <a:ext cx="342946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Example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7" name="Isosceles Triangle 6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4</a:t>
              </a:r>
              <a:r>
                <a:rPr lang="en-GB" sz="2400" dirty="0" smtClean="0"/>
                <a:t> + 5 = 9</a:t>
              </a:r>
            </a:p>
            <a:p>
              <a:pPr algn="ctr"/>
              <a:r>
                <a:rPr lang="en-GB" sz="2400" dirty="0" smtClean="0"/>
                <a:t>5</a:t>
              </a:r>
              <a:r>
                <a:rPr lang="en-GB" sz="2400" dirty="0" smtClean="0"/>
                <a:t> </a:t>
              </a:r>
              <a:r>
                <a:rPr lang="en-GB" sz="2400" dirty="0" smtClean="0"/>
                <a:t>+ </a:t>
              </a:r>
              <a:r>
                <a:rPr lang="en-GB" sz="2400" dirty="0" smtClean="0"/>
                <a:t>4 = 9</a:t>
              </a:r>
            </a:p>
            <a:p>
              <a:pPr algn="ctr"/>
              <a:r>
                <a:rPr lang="en-GB" sz="2400" dirty="0" smtClean="0"/>
                <a:t>9</a:t>
              </a:r>
              <a:r>
                <a:rPr lang="en-GB" sz="2400" dirty="0" smtClean="0"/>
                <a:t> - 5  = 4</a:t>
              </a:r>
              <a:endParaRPr lang="en-GB" sz="2400" dirty="0" smtClean="0"/>
            </a:p>
            <a:p>
              <a:pPr algn="ctr"/>
              <a:r>
                <a:rPr lang="en-GB" sz="2400" dirty="0" smtClean="0"/>
                <a:t>9</a:t>
              </a:r>
              <a:r>
                <a:rPr lang="en-GB" sz="2400" dirty="0" smtClean="0"/>
                <a:t> - 4  = 5</a:t>
              </a:r>
              <a:endParaRPr lang="en-GB" sz="2400" dirty="0" smtClean="0"/>
            </a:p>
            <a:p>
              <a:endParaRPr lang="en-GB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4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5</a:t>
              </a:r>
              <a:endParaRPr lang="en-GB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9</a:t>
              </a:r>
              <a:endParaRPr lang="en-GB" b="1" dirty="0"/>
            </a:p>
          </p:txBody>
        </p:sp>
      </p:grpSp>
      <p:cxnSp>
        <p:nvCxnSpPr>
          <p:cNvPr id="13" name="Straight Connector 12"/>
          <p:cNvCxnSpPr/>
          <p:nvPr/>
        </p:nvCxnSpPr>
        <p:spPr>
          <a:xfrm rot="5400000">
            <a:off x="3352800" y="1447800"/>
            <a:ext cx="4572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3810794" y="2742406"/>
            <a:ext cx="4572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3582194" y="2742406"/>
            <a:ext cx="4572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3353594" y="2742406"/>
            <a:ext cx="457200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6400800" y="3733800"/>
            <a:ext cx="1371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36576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38862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657600" y="1447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886200" y="1447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657600" y="1676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886200" y="1676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1148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114800" y="1447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3340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0292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4724400" y="1219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4114800" y="1676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781800" y="4267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6781800" y="4038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114800" y="1676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7239000" y="40386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781800" y="3810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7239000" y="3810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6781800" y="3581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7239000" y="3581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81800" y="3352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7239000" y="3352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781800" y="3124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239000" y="3124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0386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8100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114800" y="16764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8006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35052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239000" y="4267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54102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105400" y="4953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Freeform 51"/>
          <p:cNvSpPr/>
          <p:nvPr/>
        </p:nvSpPr>
        <p:spPr>
          <a:xfrm>
            <a:off x="3430356" y="2560017"/>
            <a:ext cx="241312" cy="383636"/>
          </a:xfrm>
          <a:custGeom>
            <a:avLst/>
            <a:gdLst>
              <a:gd name="connsiteX0" fmla="*/ 241312 w 241312"/>
              <a:gd name="connsiteY0" fmla="*/ 303 h 383636"/>
              <a:gd name="connsiteX1" fmla="*/ 199109 w 241312"/>
              <a:gd name="connsiteY1" fmla="*/ 42506 h 383636"/>
              <a:gd name="connsiteX2" fmla="*/ 16229 w 241312"/>
              <a:gd name="connsiteY2" fmla="*/ 98777 h 383636"/>
              <a:gd name="connsiteX3" fmla="*/ 58432 w 241312"/>
              <a:gd name="connsiteY3" fmla="*/ 126912 h 383636"/>
              <a:gd name="connsiteX4" fmla="*/ 227244 w 241312"/>
              <a:gd name="connsiteY4" fmla="*/ 155048 h 383636"/>
              <a:gd name="connsiteX5" fmla="*/ 241312 w 241312"/>
              <a:gd name="connsiteY5" fmla="*/ 197251 h 383636"/>
              <a:gd name="connsiteX6" fmla="*/ 44364 w 241312"/>
              <a:gd name="connsiteY6" fmla="*/ 281657 h 383636"/>
              <a:gd name="connsiteX7" fmla="*/ 58432 w 241312"/>
              <a:gd name="connsiteY7" fmla="*/ 366063 h 383636"/>
              <a:gd name="connsiteX8" fmla="*/ 100635 w 241312"/>
              <a:gd name="connsiteY8" fmla="*/ 380131 h 383636"/>
              <a:gd name="connsiteX9" fmla="*/ 227244 w 241312"/>
              <a:gd name="connsiteY9" fmla="*/ 380131 h 383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1312" h="383636">
                <a:moveTo>
                  <a:pt x="241312" y="303"/>
                </a:moveTo>
                <a:cubicBezTo>
                  <a:pt x="227244" y="14371"/>
                  <a:pt x="218238" y="37040"/>
                  <a:pt x="199109" y="42506"/>
                </a:cubicBezTo>
                <a:cubicBezTo>
                  <a:pt x="0" y="99394"/>
                  <a:pt x="82079" y="0"/>
                  <a:pt x="16229" y="98777"/>
                </a:cubicBezTo>
                <a:cubicBezTo>
                  <a:pt x="30297" y="108155"/>
                  <a:pt x="43310" y="119351"/>
                  <a:pt x="58432" y="126912"/>
                </a:cubicBezTo>
                <a:cubicBezTo>
                  <a:pt x="105569" y="150480"/>
                  <a:pt x="187124" y="150590"/>
                  <a:pt x="227244" y="155048"/>
                </a:cubicBezTo>
                <a:cubicBezTo>
                  <a:pt x="231933" y="169116"/>
                  <a:pt x="241312" y="182422"/>
                  <a:pt x="241312" y="197251"/>
                </a:cubicBezTo>
                <a:cubicBezTo>
                  <a:pt x="241312" y="325537"/>
                  <a:pt x="184450" y="270881"/>
                  <a:pt x="44364" y="281657"/>
                </a:cubicBezTo>
                <a:cubicBezTo>
                  <a:pt x="49053" y="309792"/>
                  <a:pt x="44280" y="341298"/>
                  <a:pt x="58432" y="366063"/>
                </a:cubicBezTo>
                <a:cubicBezTo>
                  <a:pt x="65789" y="378938"/>
                  <a:pt x="85858" y="378900"/>
                  <a:pt x="100635" y="380131"/>
                </a:cubicBezTo>
                <a:cubicBezTo>
                  <a:pt x="142692" y="383636"/>
                  <a:pt x="185041" y="380131"/>
                  <a:pt x="227244" y="380131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35</a:t>
            </a:r>
            <a:r>
              <a:rPr lang="en-GB" altLang="en-US" sz="6000" dirty="0" smtClean="0">
                <a:latin typeface="NTPreCursivefk" pitchFamily="66" charset="0"/>
              </a:rPr>
              <a:t> </a:t>
            </a:r>
            <a:r>
              <a:rPr lang="en-GB" altLang="en-US" sz="6000" dirty="0">
                <a:latin typeface="NTPreCursivefk" pitchFamily="66" charset="0"/>
              </a:rPr>
              <a:t>+ </a:t>
            </a:r>
            <a:r>
              <a:rPr lang="en-GB" altLang="en-US" sz="6000" dirty="0" smtClean="0">
                <a:latin typeface="NTPreCursivefk" pitchFamily="66" charset="0"/>
              </a:rPr>
              <a:t>14 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37 – 15 =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Half of </a:t>
            </a:r>
            <a:r>
              <a:rPr lang="en-GB" altLang="en-US" sz="6000" dirty="0" smtClean="0">
                <a:latin typeface="NTPreCursivefk" pitchFamily="66" charset="0"/>
              </a:rPr>
              <a:t>8</a:t>
            </a:r>
            <a:r>
              <a:rPr lang="en-GB" altLang="en-US" sz="6000" dirty="0" smtClean="0">
                <a:latin typeface="NTPreCursivefk" pitchFamily="66" charset="0"/>
              </a:rPr>
              <a:t>= 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Double </a:t>
            </a:r>
            <a:r>
              <a:rPr lang="en-GB" altLang="en-US" sz="6000" dirty="0" smtClean="0">
                <a:latin typeface="NTPreCursivefk" pitchFamily="66" charset="0"/>
              </a:rPr>
              <a:t>13</a:t>
            </a:r>
            <a:r>
              <a:rPr lang="en-GB" alt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6000" dirty="0">
                <a:latin typeface="NTPreCursivefk" pitchFamily="66" charset="0"/>
                <a:cs typeface="Times New Roman" pitchFamily="18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  <a:cs typeface="Times New Roman" pitchFamily="18" charset="0"/>
              </a:rPr>
              <a:t>7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 </a:t>
            </a:r>
            <a:r>
              <a:rPr lang="en-GB" altLang="en-US" sz="6000" dirty="0">
                <a:latin typeface="NTPreCursivefk" pitchFamily="66" charset="0"/>
                <a:cs typeface="Times New Roman" pitchFamily="18" charset="0"/>
              </a:rPr>
              <a:t>x 10 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=</a:t>
            </a: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637606" y="914400"/>
            <a:ext cx="226350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1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7" name="Isosceles Triangle 6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</a:t>
              </a:r>
              <a:r>
                <a:rPr lang="en-GB" sz="2400" dirty="0" smtClean="0"/>
                <a:t>- _____  </a:t>
              </a:r>
              <a:r>
                <a:rPr lang="en-GB" sz="2400" dirty="0" smtClean="0"/>
                <a:t>=</a:t>
              </a:r>
            </a:p>
            <a:p>
              <a:r>
                <a:rPr lang="en-GB" sz="2400" dirty="0" smtClean="0"/>
                <a:t>_____ </a:t>
              </a:r>
              <a:r>
                <a:rPr lang="en-GB" sz="2400" dirty="0" smtClean="0"/>
                <a:t>- _____  </a:t>
              </a:r>
              <a:r>
                <a:rPr lang="en-GB" sz="2400" dirty="0" smtClean="0"/>
                <a:t>=</a:t>
              </a:r>
            </a:p>
            <a:p>
              <a:endParaRPr lang="en-GB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14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6</a:t>
              </a:r>
              <a:endParaRPr lang="en-GB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20</a:t>
              </a:r>
              <a:endParaRPr lang="en-GB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4</a:t>
            </a:r>
            <a:r>
              <a:rPr lang="en-GB" altLang="en-US" sz="6000" dirty="0" smtClean="0">
                <a:latin typeface="NTPreCursivefk" pitchFamily="66" charset="0"/>
              </a:rPr>
              <a:t>5 </a:t>
            </a:r>
            <a:r>
              <a:rPr lang="en-GB" altLang="en-US" sz="6000" dirty="0">
                <a:latin typeface="NTPreCursivefk" pitchFamily="66" charset="0"/>
              </a:rPr>
              <a:t>+ 20 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24 </a:t>
            </a:r>
            <a:r>
              <a:rPr lang="en-GB" altLang="en-US" sz="6000" dirty="0">
                <a:latin typeface="NTPreCursivefk" pitchFamily="66" charset="0"/>
              </a:rPr>
              <a:t>– </a:t>
            </a:r>
            <a:r>
              <a:rPr lang="en-GB" altLang="en-US" sz="6000" dirty="0" smtClean="0">
                <a:latin typeface="NTPreCursivefk" pitchFamily="66" charset="0"/>
              </a:rPr>
              <a:t>12 </a:t>
            </a:r>
            <a:r>
              <a:rPr lang="en-GB" altLang="en-US" sz="6000" dirty="0">
                <a:latin typeface="NTPreCursivefk" pitchFamily="66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Half of </a:t>
            </a:r>
            <a:r>
              <a:rPr lang="en-GB" altLang="en-US" sz="6000" dirty="0" smtClean="0">
                <a:latin typeface="NTPreCursivefk" pitchFamily="66" charset="0"/>
              </a:rPr>
              <a:t>10= 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Double </a:t>
            </a:r>
            <a:r>
              <a:rPr lang="en-GB" altLang="en-US" sz="6000" dirty="0" smtClean="0">
                <a:latin typeface="NTPreCursivefk" pitchFamily="66" charset="0"/>
              </a:rPr>
              <a:t>11</a:t>
            </a:r>
            <a:r>
              <a:rPr lang="en-GB" alt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6000" dirty="0">
                <a:latin typeface="NTPreCursivefk" pitchFamily="66" charset="0"/>
                <a:cs typeface="Times New Roman" pitchFamily="18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9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 x 5 =</a:t>
            </a: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36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549444" y="914400"/>
            <a:ext cx="243983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</a:t>
            </a: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ay 2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7" name="Isosceles Triangle 6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</a:t>
              </a:r>
              <a:r>
                <a:rPr lang="en-GB" sz="2400" dirty="0" smtClean="0"/>
                <a:t>- _____  </a:t>
              </a:r>
              <a:r>
                <a:rPr lang="en-GB" sz="2400" dirty="0" smtClean="0"/>
                <a:t>=</a:t>
              </a:r>
            </a:p>
            <a:p>
              <a:r>
                <a:rPr lang="en-GB" sz="2400" dirty="0" smtClean="0"/>
                <a:t>_____ </a:t>
              </a:r>
              <a:r>
                <a:rPr lang="en-GB" sz="2400" dirty="0" smtClean="0"/>
                <a:t>- _____  </a:t>
              </a:r>
              <a:r>
                <a:rPr lang="en-GB" sz="2400" dirty="0" smtClean="0"/>
                <a:t>=</a:t>
              </a:r>
            </a:p>
            <a:p>
              <a:endParaRPr lang="en-GB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13</a:t>
              </a:r>
              <a:endParaRPr lang="en-GB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20</a:t>
              </a:r>
              <a:endParaRPr lang="en-GB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34 </a:t>
            </a:r>
            <a:r>
              <a:rPr lang="en-GB" altLang="en-US" sz="6000" dirty="0">
                <a:latin typeface="NTPreCursivefk" pitchFamily="66" charset="0"/>
              </a:rPr>
              <a:t>+ </a:t>
            </a:r>
            <a:r>
              <a:rPr lang="en-GB" altLang="en-US" sz="6000" dirty="0" smtClean="0">
                <a:latin typeface="NTPreCursivefk" pitchFamily="66" charset="0"/>
              </a:rPr>
              <a:t>17</a:t>
            </a:r>
            <a:r>
              <a:rPr lang="en-GB" altLang="en-US" sz="6000" dirty="0" smtClean="0">
                <a:latin typeface="NTPreCursivefk" pitchFamily="66" charset="0"/>
              </a:rPr>
              <a:t> </a:t>
            </a:r>
            <a:r>
              <a:rPr lang="en-GB" altLang="en-US" sz="6000" dirty="0">
                <a:latin typeface="NTPreCursivefk" pitchFamily="66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4</a:t>
            </a:r>
            <a:r>
              <a:rPr lang="en-GB" altLang="en-US" sz="6000" dirty="0" smtClean="0">
                <a:latin typeface="NTPreCursivefk" pitchFamily="66" charset="0"/>
              </a:rPr>
              <a:t>8 </a:t>
            </a:r>
            <a:r>
              <a:rPr lang="en-GB" altLang="en-US" sz="6000" dirty="0">
                <a:latin typeface="NTPreCursivefk" pitchFamily="66" charset="0"/>
              </a:rPr>
              <a:t>– </a:t>
            </a:r>
            <a:r>
              <a:rPr lang="en-GB" altLang="en-US" sz="6000" dirty="0" smtClean="0">
                <a:latin typeface="NTPreCursivefk" pitchFamily="66" charset="0"/>
              </a:rPr>
              <a:t>11 =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Half of </a:t>
            </a:r>
            <a:r>
              <a:rPr lang="en-GB" altLang="en-US" sz="6000" dirty="0" smtClean="0">
                <a:latin typeface="NTPreCursivefk" pitchFamily="66" charset="0"/>
              </a:rPr>
              <a:t>22</a:t>
            </a:r>
            <a:r>
              <a:rPr lang="en-GB" altLang="en-US" sz="6000" dirty="0" smtClean="0">
                <a:latin typeface="NTPreCursivefk" pitchFamily="66" charset="0"/>
              </a:rPr>
              <a:t>= 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Double </a:t>
            </a:r>
            <a:r>
              <a:rPr lang="en-GB" altLang="en-US" sz="6000" dirty="0" smtClean="0">
                <a:latin typeface="NTPreCursivefk" pitchFamily="66" charset="0"/>
              </a:rPr>
              <a:t>7</a:t>
            </a:r>
            <a:r>
              <a:rPr lang="en-GB" alt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8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 x 10 =</a:t>
            </a: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36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530206" y="914400"/>
            <a:ext cx="2478307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3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7" name="Isosceles Triangle 6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</a:t>
              </a:r>
              <a:r>
                <a:rPr lang="en-GB" sz="2400" dirty="0" smtClean="0"/>
                <a:t>- _____  </a:t>
              </a:r>
              <a:r>
                <a:rPr lang="en-GB" sz="2400" dirty="0" smtClean="0"/>
                <a:t>=</a:t>
              </a:r>
            </a:p>
            <a:p>
              <a:r>
                <a:rPr lang="en-GB" sz="2400" dirty="0" smtClean="0"/>
                <a:t>_____ </a:t>
              </a:r>
              <a:r>
                <a:rPr lang="en-GB" sz="2400" dirty="0" smtClean="0"/>
                <a:t>- _____  </a:t>
              </a:r>
              <a:r>
                <a:rPr lang="en-GB" sz="2400" dirty="0" smtClean="0"/>
                <a:t>=</a:t>
              </a:r>
            </a:p>
            <a:p>
              <a:endParaRPr lang="en-GB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19</a:t>
              </a:r>
              <a:endParaRPr lang="en-GB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20</a:t>
              </a:r>
              <a:endParaRPr lang="en-GB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35 </a:t>
            </a:r>
            <a:r>
              <a:rPr lang="en-GB" altLang="en-US" sz="6000" dirty="0">
                <a:latin typeface="NTPreCursivefk" pitchFamily="66" charset="0"/>
              </a:rPr>
              <a:t>+ </a:t>
            </a:r>
            <a:r>
              <a:rPr lang="en-GB" altLang="en-US" sz="6000" dirty="0" smtClean="0">
                <a:latin typeface="NTPreCursivefk" pitchFamily="66" charset="0"/>
              </a:rPr>
              <a:t>2</a:t>
            </a:r>
            <a:r>
              <a:rPr lang="en-GB" altLang="en-US" sz="6000" dirty="0" smtClean="0">
                <a:latin typeface="NTPreCursivefk" pitchFamily="66" charset="0"/>
              </a:rPr>
              <a:t>2 </a:t>
            </a:r>
            <a:r>
              <a:rPr lang="en-GB" altLang="en-US" sz="6000" dirty="0">
                <a:latin typeface="NTPreCursivefk" pitchFamily="66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4</a:t>
            </a:r>
            <a:r>
              <a:rPr lang="en-GB" altLang="en-US" sz="6000" dirty="0" smtClean="0">
                <a:latin typeface="NTPreCursivefk" pitchFamily="66" charset="0"/>
              </a:rPr>
              <a:t>7</a:t>
            </a:r>
            <a:r>
              <a:rPr lang="en-GB" altLang="en-US" sz="6000" dirty="0" smtClean="0">
                <a:latin typeface="NTPreCursivefk" pitchFamily="66" charset="0"/>
              </a:rPr>
              <a:t> </a:t>
            </a:r>
            <a:r>
              <a:rPr lang="en-GB" altLang="en-US" sz="6000" dirty="0">
                <a:latin typeface="NTPreCursivefk" pitchFamily="66" charset="0"/>
              </a:rPr>
              <a:t>– </a:t>
            </a:r>
            <a:r>
              <a:rPr lang="en-GB" altLang="en-US" sz="6000" dirty="0" smtClean="0">
                <a:latin typeface="NTPreCursivefk" pitchFamily="66" charset="0"/>
              </a:rPr>
              <a:t>15 =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Half of </a:t>
            </a:r>
            <a:r>
              <a:rPr lang="en-GB" altLang="en-US" sz="6000" dirty="0" smtClean="0">
                <a:latin typeface="NTPreCursivefk" pitchFamily="66" charset="0"/>
              </a:rPr>
              <a:t>1</a:t>
            </a:r>
            <a:r>
              <a:rPr lang="en-GB" altLang="en-US" sz="6000" dirty="0" smtClean="0">
                <a:latin typeface="NTPreCursivefk" pitchFamily="66" charset="0"/>
              </a:rPr>
              <a:t>0</a:t>
            </a:r>
            <a:r>
              <a:rPr lang="en-GB" altLang="en-US" sz="6000" dirty="0" smtClean="0">
                <a:latin typeface="NTPreCursivefk" pitchFamily="66" charset="0"/>
              </a:rPr>
              <a:t>= 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Double 6</a:t>
            </a:r>
            <a:r>
              <a:rPr lang="en-GB" alt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6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 x 2 =</a:t>
            </a: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36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509367" y="914400"/>
            <a:ext cx="251998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4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6" name="Isosceles Triangle 5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</a:t>
              </a:r>
              <a:r>
                <a:rPr lang="en-GB" sz="2400" dirty="0" smtClean="0"/>
                <a:t>- _____  </a:t>
              </a:r>
              <a:r>
                <a:rPr lang="en-GB" sz="2400" dirty="0" smtClean="0"/>
                <a:t>=</a:t>
              </a:r>
            </a:p>
            <a:p>
              <a:r>
                <a:rPr lang="en-GB" sz="2400" dirty="0" smtClean="0"/>
                <a:t>_____ </a:t>
              </a:r>
              <a:r>
                <a:rPr lang="en-GB" sz="2400" dirty="0" smtClean="0"/>
                <a:t>- _____  </a:t>
              </a:r>
              <a:r>
                <a:rPr lang="en-GB" sz="2400" dirty="0" smtClean="0"/>
                <a:t>=</a:t>
              </a:r>
            </a:p>
            <a:p>
              <a:endParaRPr lang="en-GB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7</a:t>
              </a:r>
              <a:endParaRPr lang="en-GB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13</a:t>
              </a:r>
              <a:endParaRPr lang="en-GB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20</a:t>
              </a:r>
              <a:endParaRPr lang="en-GB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1</a:t>
            </a:r>
            <a:r>
              <a:rPr lang="en-GB" altLang="en-US" sz="6000" dirty="0" smtClean="0">
                <a:latin typeface="NTPreCursivefk" pitchFamily="66" charset="0"/>
              </a:rPr>
              <a:t>1 </a:t>
            </a:r>
            <a:r>
              <a:rPr lang="en-GB" altLang="en-US" sz="6000" dirty="0">
                <a:latin typeface="NTPreCursivefk" pitchFamily="66" charset="0"/>
              </a:rPr>
              <a:t>+ </a:t>
            </a:r>
            <a:r>
              <a:rPr lang="en-GB" altLang="en-US" sz="6000" dirty="0" smtClean="0">
                <a:latin typeface="NTPreCursivefk" pitchFamily="66" charset="0"/>
              </a:rPr>
              <a:t>23 </a:t>
            </a:r>
            <a:r>
              <a:rPr lang="en-GB" altLang="en-US" sz="6000" dirty="0">
                <a:latin typeface="NTPreCursivefk" pitchFamily="66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</a:rPr>
              <a:t>27 </a:t>
            </a:r>
            <a:r>
              <a:rPr lang="en-GB" altLang="en-US" sz="6000" dirty="0">
                <a:latin typeface="NTPreCursivefk" pitchFamily="66" charset="0"/>
              </a:rPr>
              <a:t>– </a:t>
            </a:r>
            <a:r>
              <a:rPr lang="en-GB" altLang="en-US" sz="6000" dirty="0" smtClean="0">
                <a:latin typeface="NTPreCursivefk" pitchFamily="66" charset="0"/>
              </a:rPr>
              <a:t>12 =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Half of </a:t>
            </a:r>
            <a:r>
              <a:rPr lang="en-GB" altLang="en-US" sz="6000" dirty="0" smtClean="0">
                <a:latin typeface="NTPreCursivefk" pitchFamily="66" charset="0"/>
              </a:rPr>
              <a:t>24</a:t>
            </a:r>
            <a:r>
              <a:rPr lang="en-GB" altLang="en-US" sz="6000" dirty="0" smtClean="0">
                <a:latin typeface="NTPreCursivefk" pitchFamily="66" charset="0"/>
              </a:rPr>
              <a:t>= </a:t>
            </a:r>
            <a:endParaRPr lang="en-GB" altLang="en-US" sz="6000" dirty="0">
              <a:latin typeface="NTPreCursivefk" pitchFamily="66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>
                <a:latin typeface="NTPreCursivefk" pitchFamily="66" charset="0"/>
              </a:rPr>
              <a:t>Double </a:t>
            </a:r>
            <a:r>
              <a:rPr lang="en-GB" altLang="en-US" sz="6000" dirty="0" smtClean="0">
                <a:latin typeface="NTPreCursivefk" pitchFamily="66" charset="0"/>
              </a:rPr>
              <a:t>10</a:t>
            </a:r>
            <a:r>
              <a:rPr lang="en-GB" alt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=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6000" dirty="0" smtClean="0">
                <a:latin typeface="NTPreCursivefk" pitchFamily="66" charset="0"/>
                <a:cs typeface="Times New Roman" pitchFamily="18" charset="0"/>
              </a:rPr>
              <a:t>8 x 5 =</a:t>
            </a: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36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522191" y="914400"/>
            <a:ext cx="2494337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5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57200" y="2667000"/>
            <a:ext cx="2971800" cy="3980259"/>
            <a:chOff x="457200" y="2667000"/>
            <a:chExt cx="2971800" cy="3980259"/>
          </a:xfrm>
        </p:grpSpPr>
        <p:sp>
          <p:nvSpPr>
            <p:cNvPr id="4" name="Isosceles Triangle 3"/>
            <p:cNvSpPr/>
            <p:nvPr/>
          </p:nvSpPr>
          <p:spPr>
            <a:xfrm>
              <a:off x="609600" y="2667000"/>
              <a:ext cx="2133600" cy="1981200"/>
            </a:xfrm>
            <a:prstGeom prst="triangl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57200" y="4800600"/>
              <a:ext cx="2971800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+ _____ =</a:t>
              </a:r>
            </a:p>
            <a:p>
              <a:r>
                <a:rPr lang="en-GB" sz="2400" dirty="0" smtClean="0"/>
                <a:t>_____ </a:t>
              </a:r>
              <a:r>
                <a:rPr lang="en-GB" sz="2400" dirty="0" smtClean="0"/>
                <a:t>- _____  </a:t>
              </a:r>
              <a:r>
                <a:rPr lang="en-GB" sz="2400" dirty="0" smtClean="0"/>
                <a:t>=</a:t>
              </a:r>
            </a:p>
            <a:p>
              <a:r>
                <a:rPr lang="en-GB" sz="2400" dirty="0" smtClean="0"/>
                <a:t>_____ </a:t>
              </a:r>
              <a:r>
                <a:rPr lang="en-GB" sz="2400" dirty="0" smtClean="0"/>
                <a:t>- _____  </a:t>
              </a:r>
              <a:r>
                <a:rPr lang="en-GB" sz="2400" dirty="0" smtClean="0"/>
                <a:t>=</a:t>
              </a:r>
            </a:p>
            <a:p>
              <a:endParaRPr lang="en-GB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524000" y="29718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17</a:t>
              </a:r>
              <a:endParaRPr lang="en-GB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620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3</a:t>
              </a:r>
              <a:endParaRPr lang="en-GB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133600" y="426720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/>
                <a:t>2</a:t>
              </a:r>
              <a:r>
                <a:rPr lang="en-GB" b="1" dirty="0" smtClean="0"/>
                <a:t>0</a:t>
              </a:r>
              <a:endParaRPr lang="en-GB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E2CF73-6F02-49F4-9770-246338AA2DFE}">
  <ds:schemaRefs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2AF00F47-57CB-4A7C-A5B2-808BB7354EB4}"/>
</file>

<file path=customXml/itemProps3.xml><?xml version="1.0" encoding="utf-8"?>
<ds:datastoreItem xmlns:ds="http://schemas.openxmlformats.org/officeDocument/2006/customXml" ds:itemID="{C5CD5354-32D1-4975-B20C-897AD570BC50}"/>
</file>

<file path=docProps/app.xml><?xml version="1.0" encoding="utf-8"?>
<Properties xmlns="http://schemas.openxmlformats.org/officeDocument/2006/extended-properties" xmlns:vt="http://schemas.openxmlformats.org/officeDocument/2006/docPropsVTypes">
  <TotalTime>667</TotalTime>
  <Words>256</Words>
  <Application>Microsoft Office PowerPoint</Application>
  <PresentationFormat>On-screen Show (4:3)</PresentationFormat>
  <Paragraphs>89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Emma</cp:lastModifiedBy>
  <cp:revision>15</cp:revision>
  <dcterms:created xsi:type="dcterms:W3CDTF">2016-09-10T19:27:55Z</dcterms:created>
  <dcterms:modified xsi:type="dcterms:W3CDTF">2020-10-11T16:09:30Z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