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16.xml" ContentType="application/vnd.openxmlformats-officedocument.presentationml.slide+xml"/>
  <Override PartName="/ppt/slides/slide5.xml" ContentType="application/vnd.openxmlformats-officedocument.presentationml.slide+xml"/>
  <Override PartName="/ppt/slides/slide18.xml" ContentType="application/vnd.openxmlformats-officedocument.presentationml.slide+xml"/>
  <Override PartName="/ppt/slides/slide6.xml" ContentType="application/vnd.openxmlformats-officedocument.presentationml.slide+xml"/>
  <Override PartName="/ppt/slides/slide14.xml" ContentType="application/vnd.openxmlformats-officedocument.presentationml.slide+xml"/>
  <Override PartName="/ppt/slides/slide7.xml" ContentType="application/vnd.openxmlformats-officedocument.presentationml.slide+xml"/>
  <Override PartName="/ppt/slides/slide1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9.xml" ContentType="application/vnd.openxmlformats-officedocument.presentationml.slide+xml"/>
  <Override PartName="/ppt/slides/slide11.xml" ContentType="application/vnd.openxmlformats-officedocument.presentationml.slide+xml"/>
  <Override PartName="/ppt/slides/slide13.xml" ContentType="application/vnd.openxmlformats-officedocument.presentationml.slide+xml"/>
  <Override PartName="/ppt/slides/slide4.xml" ContentType="application/vnd.openxmlformats-officedocument.presentationml.slide+xml"/>
  <Override PartName="/ppt/slides/slide12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notesSlides/notesSlide19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7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5.xml" ContentType="application/vnd.openxmlformats-officedocument.presentationml.notesSlide+xml"/>
  <Override PartName="/ppt/slideMasters/slideMaster2.xml" ContentType="application/vnd.openxmlformats-officedocument.presentationml.slideMaster+xml"/>
  <Override PartName="/ppt/notesSlides/notesSlide14.xml" ContentType="application/vnd.openxmlformats-officedocument.presentationml.notesSlide+xml"/>
  <Override PartName="/ppt/notesSlides/notesSlide16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5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3.xml" ContentType="application/vnd.openxmlformats-officedocument.presentationml.notesSlide+xml"/>
  <Override PartName="/ppt/slideLayouts/slideLayout16.xml" ContentType="application/vnd.openxmlformats-officedocument.presentationml.slideLayout+xml"/>
  <Override PartName="/ppt/notesSlides/notesSlide1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3" r:id="rId1"/>
    <p:sldMasterId id="2147483674" r:id="rId2"/>
  </p:sldMasterIdLst>
  <p:notesMasterIdLst>
    <p:notesMasterId r:id="rId2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12192000" cy="6858000"/>
  <p:notesSz cx="6858000" cy="9144000"/>
  <p:embeddedFontLst>
    <p:embeddedFont>
      <p:font typeface="Montserrat" charset="0"/>
      <p:regular r:id="rId23"/>
      <p:bold r:id="rId24"/>
      <p:italic r:id="rId25"/>
      <p:boldItalic r:id="rId26"/>
    </p:embeddedFont>
    <p:embeddedFont>
      <p:font typeface="Montserrat SemiBold" charset="0"/>
      <p:regular r:id="rId27"/>
      <p:bold r:id="rId28"/>
      <p:italic r:id="rId29"/>
      <p:boldItalic r:id="rId30"/>
    </p:embeddedFont>
    <p:embeddedFont>
      <p:font typeface="Montserrat Medium" charset="0"/>
      <p:regular r:id="rId31"/>
      <p:bold r:id="rId32"/>
      <p:italic r:id="rId33"/>
      <p:boldItalic r:id="rId34"/>
    </p:embeddedFont>
    <p:embeddedFont>
      <p:font typeface="NTPreCursivefk" pitchFamily="66" charset="0"/>
      <p:regular r:id="rId35"/>
    </p:embeddedFont>
    <p:embeddedFont>
      <p:font typeface="Calibri" pitchFamily="34" charset="0"/>
      <p:regular r:id="rId36"/>
      <p:bold r:id="rId37"/>
      <p:italic r:id="rId38"/>
      <p:boldItalic r:id="rId3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75700912-C286-44FF-82C5-9FEFC913E3CE}">
  <a:tblStyle styleId="{75700912-C286-44FF-82C5-9FEFC913E3C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4.fntdata"/><Relationship Id="rId39" Type="http://schemas.openxmlformats.org/officeDocument/2006/relationships/font" Target="fonts/font17.fntdata"/><Relationship Id="rId21" Type="http://schemas.openxmlformats.org/officeDocument/2006/relationships/slide" Target="slides/slide19.xml"/><Relationship Id="rId34" Type="http://schemas.openxmlformats.org/officeDocument/2006/relationships/font" Target="fonts/font12.fntdata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font" Target="fonts/font15.fntdata"/><Relationship Id="rId40" Type="http://schemas.openxmlformats.org/officeDocument/2006/relationships/presProps" Target="presProps.xml"/><Relationship Id="rId45" Type="http://schemas.openxmlformats.org/officeDocument/2006/relationships/customXml" Target="../customXml/item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font" Target="fonts/font1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9.fntdata"/><Relationship Id="rId44" Type="http://schemas.openxmlformats.org/officeDocument/2006/relationships/customXml" Target="../customXml/item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font" Target="fonts/font16.fntdata"/><Relationship Id="rId46" Type="http://schemas.openxmlformats.org/officeDocument/2006/relationships/customXml" Target="../customXml/item3.xml"/><Relationship Id="rId20" Type="http://schemas.openxmlformats.org/officeDocument/2006/relationships/slide" Target="slides/slide18.xml"/><Relationship Id="rId4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7" name="Google Shape;14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4" name="Google Shape;15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7" name="Google Shape;16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6" name="Google Shape;18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8c910b2397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8c910b2397_0_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" name="Google Shape;196;g8c910b2397_0_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8c910b2397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8c910b2397_0_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g8c910b2397_0_2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8c910b2397_2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Google Shape;215;g8c910b2397_2_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g8c910b2397_2_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8c910b2397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Google Shape;226;g8c910b2397_0_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g8c910b2397_0_2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8c910b2397_2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8c910b2397_2_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g8c910b2397_2_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8c910b2397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2" name="Google Shape;242;g8c910b2397_0_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g8c910b2397_0_3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8c910b2397_2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8c910b2397_2_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g8c910b2397_2_2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8c910b2397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8c910b2397_0_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" name="Google Shape;260;g8c910b2397_0_4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8cb207e544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8cb207e544_1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g8cb207e544_1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8cb207e544_1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4" name="Google Shape;274;g8cb207e544_1_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g8cb207e544_1_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8c910b2397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8c910b2397_0_5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g8c910b2397_0_5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9" name="Google Shape;28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7" name="Google Shape;29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6" name="Google Shape;30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2"/>
          <p:cNvSpPr txBox="1">
            <a:spLocks noGrp="1"/>
          </p:cNvSpPr>
          <p:nvPr>
            <p:ph type="ctrTitle"/>
          </p:nvPr>
        </p:nvSpPr>
        <p:spPr>
          <a:xfrm>
            <a:off x="611967" y="1917533"/>
            <a:ext cx="10968000" cy="24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4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24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2"/>
          </p:nvPr>
        </p:nvSpPr>
        <p:spPr>
          <a:xfrm>
            <a:off x="611967" y="5473967"/>
            <a:ext cx="5268000" cy="8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None/>
              <a:defRPr sz="1867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2pPr>
            <a:lvl3pPr lvl="2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3pPr>
            <a:lvl4pPr lvl="3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4pPr>
            <a:lvl5pPr lvl="4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5pPr>
            <a:lvl6pPr lvl="5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6pPr>
            <a:lvl7pPr lvl="6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7pPr>
            <a:lvl8pPr lvl="7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8pPr>
            <a:lvl9pPr lvl="8" algn="l">
              <a:lnSpc>
                <a:spcPct val="130000"/>
              </a:lnSpc>
              <a:spcBef>
                <a:spcPts val="1333"/>
              </a:spcBef>
              <a:spcAft>
                <a:spcPts val="1333"/>
              </a:spcAft>
              <a:buSzPts val="16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18" name="Google Shape;18;p2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8421071" y="4823665"/>
            <a:ext cx="3146134" cy="17094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2"/>
          <p:cNvSpPr/>
          <p:nvPr/>
        </p:nvSpPr>
        <p:spPr>
          <a:xfrm>
            <a:off x="11598967" y="5945600"/>
            <a:ext cx="593200" cy="912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/>
        </p:nvSpPr>
        <p:spPr>
          <a:xfrm>
            <a:off x="553905" y="513803"/>
            <a:ext cx="2416686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Try this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31;p6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/>
          <p:nvPr/>
        </p:nvSpPr>
        <p:spPr>
          <a:xfrm>
            <a:off x="553905" y="513803"/>
            <a:ext cx="2416686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Connect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7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2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/>
          <p:nvPr/>
        </p:nvSpPr>
        <p:spPr>
          <a:xfrm>
            <a:off x="553905" y="513803"/>
            <a:ext cx="4334933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8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3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 txBox="1"/>
          <p:nvPr/>
        </p:nvSpPr>
        <p:spPr>
          <a:xfrm>
            <a:off x="553905" y="513803"/>
            <a:ext cx="4334933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Explore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Google Shape;40;p9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body" idx="2"/>
          </p:nvPr>
        </p:nvSpPr>
        <p:spPr>
          <a:xfrm>
            <a:off x="63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46" name="Google Shape;46;p10"/>
          <p:cNvSpPr txBox="1">
            <a:spLocks noGrp="1"/>
          </p:cNvSpPr>
          <p:nvPr>
            <p:ph type="title" idx="3"/>
          </p:nvPr>
        </p:nvSpPr>
        <p:spPr>
          <a:xfrm>
            <a:off x="63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1"/>
          <p:cNvSpPr txBox="1">
            <a:spLocks noGrp="1"/>
          </p:cNvSpPr>
          <p:nvPr>
            <p:ph type="subTitle" idx="2"/>
          </p:nvPr>
        </p:nvSpPr>
        <p:spPr>
          <a:xfrm>
            <a:off x="7407633" y="3561600"/>
            <a:ext cx="4172400" cy="52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body" idx="3"/>
          </p:nvPr>
        </p:nvSpPr>
        <p:spPr>
          <a:xfrm>
            <a:off x="611967" y="2760100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subTitle" idx="4"/>
          </p:nvPr>
        </p:nvSpPr>
        <p:spPr>
          <a:xfrm>
            <a:off x="611967" y="3561600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5"/>
          </p:nvPr>
        </p:nvSpPr>
        <p:spPr>
          <a:xfrm>
            <a:off x="611967" y="4404167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subTitle" idx="6"/>
          </p:nvPr>
        </p:nvSpPr>
        <p:spPr>
          <a:xfrm>
            <a:off x="7407633" y="4236967"/>
            <a:ext cx="4172400" cy="52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subTitle" idx="7"/>
          </p:nvPr>
        </p:nvSpPr>
        <p:spPr>
          <a:xfrm>
            <a:off x="7407633" y="4912333"/>
            <a:ext cx="4172400" cy="526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2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body" idx="2"/>
          </p:nvPr>
        </p:nvSpPr>
        <p:spPr>
          <a:xfrm>
            <a:off x="611967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1" name="Google Shape;61;p12"/>
          <p:cNvSpPr txBox="1">
            <a:spLocks noGrp="1"/>
          </p:cNvSpPr>
          <p:nvPr>
            <p:ph type="subTitle" idx="3"/>
          </p:nvPr>
        </p:nvSpPr>
        <p:spPr>
          <a:xfrm>
            <a:off x="6312000" y="1917533"/>
            <a:ext cx="4171200" cy="60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2"/>
          <p:cNvSpPr txBox="1">
            <a:spLocks noGrp="1"/>
          </p:cNvSpPr>
          <p:nvPr>
            <p:ph type="body" idx="4"/>
          </p:nvPr>
        </p:nvSpPr>
        <p:spPr>
          <a:xfrm>
            <a:off x="6312000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 txBox="1">
            <a:spLocks noGrp="1"/>
          </p:cNvSpPr>
          <p:nvPr>
            <p:ph type="subTitle" idx="5"/>
          </p:nvPr>
        </p:nvSpPr>
        <p:spPr>
          <a:xfrm>
            <a:off x="611967" y="3936500"/>
            <a:ext cx="4171200" cy="604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2"/>
          <p:cNvSpPr txBox="1">
            <a:spLocks noGrp="1"/>
          </p:cNvSpPr>
          <p:nvPr>
            <p:ph type="body" idx="6"/>
          </p:nvPr>
        </p:nvSpPr>
        <p:spPr>
          <a:xfrm>
            <a:off x="611967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subTitle" idx="7"/>
          </p:nvPr>
        </p:nvSpPr>
        <p:spPr>
          <a:xfrm>
            <a:off x="6312000" y="3936500"/>
            <a:ext cx="4171200" cy="604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body" idx="8"/>
          </p:nvPr>
        </p:nvSpPr>
        <p:spPr>
          <a:xfrm>
            <a:off x="6312000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title"/>
          </p:nvPr>
        </p:nvSpPr>
        <p:spPr>
          <a:xfrm>
            <a:off x="611967" y="595200"/>
            <a:ext cx="5268000" cy="10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>
            <a:spLocks noGrp="1"/>
          </p:cNvSpPr>
          <p:nvPr>
            <p:ph type="body" idx="1"/>
          </p:nvPr>
        </p:nvSpPr>
        <p:spPr>
          <a:xfrm>
            <a:off x="624000" y="6168000"/>
            <a:ext cx="5256000" cy="42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067"/>
            </a:lvl1pPr>
            <a:lvl2pPr marL="914400" lvl="1" indent="-4318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>
            <a:spLocks noGrp="1"/>
          </p:cNvSpPr>
          <p:nvPr>
            <p:ph type="title"/>
          </p:nvPr>
        </p:nvSpPr>
        <p:spPr>
          <a:xfrm>
            <a:off x="611967" y="1917533"/>
            <a:ext cx="10968000" cy="42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Montserrat SemiBold"/>
              <a:buNone/>
              <a:defRPr sz="4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9pPr>
          </a:lstStyle>
          <a:p>
            <a:endParaRPr/>
          </a:p>
        </p:txBody>
      </p:sp>
      <p:sp>
        <p:nvSpPr>
          <p:cNvPr id="81" name="Google Shape;81;p16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82" name="Google Shape;82;p16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>
            <a:spLocks noGrp="1"/>
          </p:cNvSpPr>
          <p:nvPr>
            <p:ph type="ctrTitle"/>
          </p:nvPr>
        </p:nvSpPr>
        <p:spPr>
          <a:xfrm>
            <a:off x="611967" y="1917533"/>
            <a:ext cx="10968000" cy="24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4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92" name="Google Shape;92;p19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24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19"/>
          <p:cNvSpPr txBox="1">
            <a:spLocks noGrp="1"/>
          </p:cNvSpPr>
          <p:nvPr>
            <p:ph type="subTitle" idx="2"/>
          </p:nvPr>
        </p:nvSpPr>
        <p:spPr>
          <a:xfrm>
            <a:off x="611967" y="5473967"/>
            <a:ext cx="5268000" cy="8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None/>
              <a:defRPr sz="1867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2pPr>
            <a:lvl3pPr lvl="2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3pPr>
            <a:lvl4pPr lvl="3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4pPr>
            <a:lvl5pPr lvl="4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5pPr>
            <a:lvl6pPr lvl="5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6pPr>
            <a:lvl7pPr lvl="6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7pPr>
            <a:lvl8pPr lvl="7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8pPr>
            <a:lvl9pPr lvl="8" algn="l">
              <a:lnSpc>
                <a:spcPct val="130000"/>
              </a:lnSpc>
              <a:spcBef>
                <a:spcPts val="1333"/>
              </a:spcBef>
              <a:spcAft>
                <a:spcPts val="1333"/>
              </a:spcAft>
              <a:buSzPts val="16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94" name="Google Shape;94;p19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8421071" y="4823665"/>
            <a:ext cx="3146134" cy="17094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9"/>
          <p:cNvSpPr/>
          <p:nvPr/>
        </p:nvSpPr>
        <p:spPr>
          <a:xfrm>
            <a:off x="11598967" y="5945600"/>
            <a:ext cx="593200" cy="912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0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0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99" name="Google Shape;99;p2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1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03" name="Google Shape;103;p21"/>
          <p:cNvSpPr txBox="1">
            <a:spLocks noGrp="1"/>
          </p:cNvSpPr>
          <p:nvPr>
            <p:ph type="body" idx="2"/>
          </p:nvPr>
        </p:nvSpPr>
        <p:spPr>
          <a:xfrm>
            <a:off x="63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04" name="Google Shape;104;p2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5" name="Google Shape;105;p21"/>
          <p:cNvSpPr txBox="1">
            <a:spLocks noGrp="1"/>
          </p:cNvSpPr>
          <p:nvPr>
            <p:ph type="title" idx="3"/>
          </p:nvPr>
        </p:nvSpPr>
        <p:spPr>
          <a:xfrm>
            <a:off x="63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Comparison slide with three elements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2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9" name="Google Shape;109;p22"/>
          <p:cNvSpPr txBox="1">
            <a:spLocks noGrp="1"/>
          </p:cNvSpPr>
          <p:nvPr>
            <p:ph type="body" idx="1"/>
          </p:nvPr>
        </p:nvSpPr>
        <p:spPr>
          <a:xfrm>
            <a:off x="604267" y="1905233"/>
            <a:ext cx="10975600" cy="5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10" name="Google Shape;110;p22"/>
          <p:cNvSpPr txBox="1">
            <a:spLocks noGrp="1"/>
          </p:cNvSpPr>
          <p:nvPr>
            <p:ph type="subTitle" idx="2"/>
          </p:nvPr>
        </p:nvSpPr>
        <p:spPr>
          <a:xfrm>
            <a:off x="611967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2"/>
          <p:cNvSpPr txBox="1">
            <a:spLocks noGrp="1"/>
          </p:cNvSpPr>
          <p:nvPr>
            <p:ph type="body" idx="3"/>
          </p:nvPr>
        </p:nvSpPr>
        <p:spPr>
          <a:xfrm>
            <a:off x="611967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  <p:sp>
        <p:nvSpPr>
          <p:cNvPr id="112" name="Google Shape;112;p22"/>
          <p:cNvSpPr txBox="1">
            <a:spLocks noGrp="1"/>
          </p:cNvSpPr>
          <p:nvPr>
            <p:ph type="subTitle" idx="4"/>
          </p:nvPr>
        </p:nvSpPr>
        <p:spPr>
          <a:xfrm>
            <a:off x="4372400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2"/>
          <p:cNvSpPr txBox="1">
            <a:spLocks noGrp="1"/>
          </p:cNvSpPr>
          <p:nvPr>
            <p:ph type="body" idx="5"/>
          </p:nvPr>
        </p:nvSpPr>
        <p:spPr>
          <a:xfrm>
            <a:off x="4372400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  <p:sp>
        <p:nvSpPr>
          <p:cNvPr id="114" name="Google Shape;114;p22"/>
          <p:cNvSpPr txBox="1">
            <a:spLocks noGrp="1"/>
          </p:cNvSpPr>
          <p:nvPr>
            <p:ph type="subTitle" idx="6"/>
          </p:nvPr>
        </p:nvSpPr>
        <p:spPr>
          <a:xfrm>
            <a:off x="8132833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2"/>
          <p:cNvSpPr txBox="1">
            <a:spLocks noGrp="1"/>
          </p:cNvSpPr>
          <p:nvPr>
            <p:ph type="body" idx="7"/>
          </p:nvPr>
        </p:nvSpPr>
        <p:spPr>
          <a:xfrm>
            <a:off x="8132833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3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3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3"/>
          <p:cNvSpPr txBox="1">
            <a:spLocks noGrp="1"/>
          </p:cNvSpPr>
          <p:nvPr>
            <p:ph type="subTitle" idx="2"/>
          </p:nvPr>
        </p:nvSpPr>
        <p:spPr>
          <a:xfrm>
            <a:off x="7407633" y="3561600"/>
            <a:ext cx="4172400" cy="52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23"/>
          <p:cNvSpPr txBox="1">
            <a:spLocks noGrp="1"/>
          </p:cNvSpPr>
          <p:nvPr>
            <p:ph type="body" idx="3"/>
          </p:nvPr>
        </p:nvSpPr>
        <p:spPr>
          <a:xfrm>
            <a:off x="611967" y="2760100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21" name="Google Shape;121;p23"/>
          <p:cNvSpPr txBox="1">
            <a:spLocks noGrp="1"/>
          </p:cNvSpPr>
          <p:nvPr>
            <p:ph type="subTitle" idx="4"/>
          </p:nvPr>
        </p:nvSpPr>
        <p:spPr>
          <a:xfrm>
            <a:off x="611967" y="3561600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3"/>
          <p:cNvSpPr txBox="1">
            <a:spLocks noGrp="1"/>
          </p:cNvSpPr>
          <p:nvPr>
            <p:ph type="body" idx="5"/>
          </p:nvPr>
        </p:nvSpPr>
        <p:spPr>
          <a:xfrm>
            <a:off x="611967" y="4404167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23" name="Google Shape;123;p23"/>
          <p:cNvSpPr txBox="1">
            <a:spLocks noGrp="1"/>
          </p:cNvSpPr>
          <p:nvPr>
            <p:ph type="subTitle" idx="6"/>
          </p:nvPr>
        </p:nvSpPr>
        <p:spPr>
          <a:xfrm>
            <a:off x="7407633" y="4236967"/>
            <a:ext cx="4172400" cy="52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3"/>
          <p:cNvSpPr txBox="1">
            <a:spLocks noGrp="1"/>
          </p:cNvSpPr>
          <p:nvPr>
            <p:ph type="subTitle" idx="7"/>
          </p:nvPr>
        </p:nvSpPr>
        <p:spPr>
          <a:xfrm>
            <a:off x="7407633" y="4912333"/>
            <a:ext cx="4172400" cy="526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4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24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24"/>
          <p:cNvSpPr txBox="1">
            <a:spLocks noGrp="1"/>
          </p:cNvSpPr>
          <p:nvPr>
            <p:ph type="body" idx="2"/>
          </p:nvPr>
        </p:nvSpPr>
        <p:spPr>
          <a:xfrm>
            <a:off x="611967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0" name="Google Shape;130;p24"/>
          <p:cNvSpPr txBox="1">
            <a:spLocks noGrp="1"/>
          </p:cNvSpPr>
          <p:nvPr>
            <p:ph type="subTitle" idx="3"/>
          </p:nvPr>
        </p:nvSpPr>
        <p:spPr>
          <a:xfrm>
            <a:off x="6312000" y="1917533"/>
            <a:ext cx="4171200" cy="60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4"/>
          <p:cNvSpPr txBox="1">
            <a:spLocks noGrp="1"/>
          </p:cNvSpPr>
          <p:nvPr>
            <p:ph type="body" idx="4"/>
          </p:nvPr>
        </p:nvSpPr>
        <p:spPr>
          <a:xfrm>
            <a:off x="6312000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2" name="Google Shape;132;p24"/>
          <p:cNvSpPr txBox="1">
            <a:spLocks noGrp="1"/>
          </p:cNvSpPr>
          <p:nvPr>
            <p:ph type="subTitle" idx="5"/>
          </p:nvPr>
        </p:nvSpPr>
        <p:spPr>
          <a:xfrm>
            <a:off x="611967" y="3936500"/>
            <a:ext cx="4171200" cy="604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24"/>
          <p:cNvSpPr txBox="1">
            <a:spLocks noGrp="1"/>
          </p:cNvSpPr>
          <p:nvPr>
            <p:ph type="body" idx="6"/>
          </p:nvPr>
        </p:nvSpPr>
        <p:spPr>
          <a:xfrm>
            <a:off x="611967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4" name="Google Shape;134;p24"/>
          <p:cNvSpPr txBox="1">
            <a:spLocks noGrp="1"/>
          </p:cNvSpPr>
          <p:nvPr>
            <p:ph type="subTitle" idx="7"/>
          </p:nvPr>
        </p:nvSpPr>
        <p:spPr>
          <a:xfrm>
            <a:off x="6312000" y="3936500"/>
            <a:ext cx="4171200" cy="604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24"/>
          <p:cNvSpPr txBox="1">
            <a:spLocks noGrp="1"/>
          </p:cNvSpPr>
          <p:nvPr>
            <p:ph type="body" idx="8"/>
          </p:nvPr>
        </p:nvSpPr>
        <p:spPr>
          <a:xfrm>
            <a:off x="6312000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6" name="Google Shape;136;p24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5"/>
          <p:cNvSpPr txBox="1">
            <a:spLocks noGrp="1"/>
          </p:cNvSpPr>
          <p:nvPr>
            <p:ph type="title"/>
          </p:nvPr>
        </p:nvSpPr>
        <p:spPr>
          <a:xfrm>
            <a:off x="611967" y="595200"/>
            <a:ext cx="5268000" cy="10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9pPr>
          </a:lstStyle>
          <a:p>
            <a:endParaRPr/>
          </a:p>
        </p:txBody>
      </p:sp>
      <p:sp>
        <p:nvSpPr>
          <p:cNvPr id="139" name="Google Shape;139;p25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40" name="Google Shape;140;p2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6"/>
          <p:cNvSpPr txBox="1">
            <a:spLocks noGrp="1"/>
          </p:cNvSpPr>
          <p:nvPr>
            <p:ph type="body" idx="1"/>
          </p:nvPr>
        </p:nvSpPr>
        <p:spPr>
          <a:xfrm>
            <a:off x="624000" y="6168000"/>
            <a:ext cx="5256000" cy="42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067"/>
            </a:lvl1pPr>
            <a:lvl2pPr marL="914400" lvl="1" indent="-4318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7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Montserrat"/>
              <a:buNone/>
              <a:defRPr sz="44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318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064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064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810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810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556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30200" algn="l" rtl="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13" name="Google Shape;13;p1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Montserrat"/>
              <a:buNone/>
              <a:defRPr sz="44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318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064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064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810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810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556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30200" algn="l" rtl="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7" name="Google Shape;77;p1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78" name="Google Shape;78;p15"/>
          <p:cNvPicPr preferRelativeResize="0"/>
          <p:nvPr/>
        </p:nvPicPr>
        <p:blipFill rotWithShape="1">
          <a:blip r:embed="rId13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8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GB">
                <a:solidFill>
                  <a:srgbClr val="4B3241"/>
                </a:solidFill>
              </a:rPr>
              <a:t>Mathematics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150" name="Google Shape;150;p28"/>
          <p:cNvSpPr txBox="1">
            <a:spLocks noGrp="1"/>
          </p:cNvSpPr>
          <p:nvPr>
            <p:ph type="subTitle" idx="2"/>
          </p:nvPr>
        </p:nvSpPr>
        <p:spPr>
          <a:xfrm>
            <a:off x="289792" y="5412592"/>
            <a:ext cx="5268000" cy="82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-GB">
                <a:solidFill>
                  <a:srgbClr val="4B3241"/>
                </a:solidFill>
              </a:rPr>
              <a:t>Miss Mitchell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151" name="Google Shape;151;p28"/>
          <p:cNvSpPr/>
          <p:nvPr/>
        </p:nvSpPr>
        <p:spPr>
          <a:xfrm>
            <a:off x="428950" y="1650175"/>
            <a:ext cx="10510800" cy="18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Recognising lines of symmetry within 2-D shapes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9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2</a:t>
            </a:fld>
            <a:endParaRPr/>
          </a:p>
        </p:txBody>
      </p:sp>
      <p:sp>
        <p:nvSpPr>
          <p:cNvPr id="157" name="Google Shape;157;p29"/>
          <p:cNvSpPr/>
          <p:nvPr/>
        </p:nvSpPr>
        <p:spPr>
          <a:xfrm>
            <a:off x="398271" y="226900"/>
            <a:ext cx="62535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Lesson agenda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29"/>
          <p:cNvSpPr txBox="1"/>
          <p:nvPr/>
        </p:nvSpPr>
        <p:spPr>
          <a:xfrm>
            <a:off x="2225000" y="1786066"/>
            <a:ext cx="7742000" cy="740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3733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Lines of symmetry</a:t>
            </a:r>
            <a:endParaRPr sz="3733" b="1" i="0" u="none" strike="noStrike" cap="non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9" name="Google Shape;159;p29"/>
          <p:cNvSpPr txBox="1"/>
          <p:nvPr/>
        </p:nvSpPr>
        <p:spPr>
          <a:xfrm>
            <a:off x="2225000" y="2994616"/>
            <a:ext cx="7742000" cy="740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66"/>
              <a:buFont typeface="Arial"/>
              <a:buNone/>
            </a:pPr>
            <a:r>
              <a:rPr lang="en-GB" sz="3866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Talk  task</a:t>
            </a:r>
            <a:endParaRPr sz="3866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0" name="Google Shape;160;p29"/>
          <p:cNvSpPr txBox="1"/>
          <p:nvPr/>
        </p:nvSpPr>
        <p:spPr>
          <a:xfrm>
            <a:off x="2225000" y="4203166"/>
            <a:ext cx="7742000" cy="7408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3833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3833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1" name="Google Shape;161;p29"/>
          <p:cNvSpPr txBox="1"/>
          <p:nvPr/>
        </p:nvSpPr>
        <p:spPr>
          <a:xfrm>
            <a:off x="2225000" y="5411716"/>
            <a:ext cx="7742000" cy="7408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3833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Quiz</a:t>
            </a:r>
            <a:endParaRPr sz="3833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62" name="Google Shape;162;p29"/>
          <p:cNvCxnSpPr>
            <a:stCxn id="158" idx="2"/>
            <a:endCxn id="159" idx="0"/>
          </p:cNvCxnSpPr>
          <p:nvPr/>
        </p:nvCxnSpPr>
        <p:spPr>
          <a:xfrm>
            <a:off x="6096000" y="2526866"/>
            <a:ext cx="0" cy="467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3" name="Google Shape;163;p29"/>
          <p:cNvCxnSpPr>
            <a:stCxn id="159" idx="2"/>
            <a:endCxn id="160" idx="0"/>
          </p:cNvCxnSpPr>
          <p:nvPr/>
        </p:nvCxnSpPr>
        <p:spPr>
          <a:xfrm>
            <a:off x="6096000" y="3735416"/>
            <a:ext cx="0" cy="467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4" name="Google Shape;164;p29"/>
          <p:cNvCxnSpPr>
            <a:stCxn id="160" idx="2"/>
            <a:endCxn id="161" idx="0"/>
          </p:cNvCxnSpPr>
          <p:nvPr/>
        </p:nvCxnSpPr>
        <p:spPr>
          <a:xfrm>
            <a:off x="6096000" y="4943966"/>
            <a:ext cx="0" cy="467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3</a:t>
            </a:fld>
            <a:endParaRPr/>
          </a:p>
        </p:txBody>
      </p:sp>
      <p:sp>
        <p:nvSpPr>
          <p:cNvPr id="170" name="Google Shape;170;p30"/>
          <p:cNvSpPr/>
          <p:nvPr/>
        </p:nvSpPr>
        <p:spPr>
          <a:xfrm>
            <a:off x="398272" y="226900"/>
            <a:ext cx="60849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 i="0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You will need…</a:t>
            </a:r>
            <a:endParaRPr sz="1400" b="0" i="0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30"/>
          <p:cNvSpPr txBox="1"/>
          <p:nvPr/>
        </p:nvSpPr>
        <p:spPr>
          <a:xfrm>
            <a:off x="611967" y="2103100"/>
            <a:ext cx="3447200" cy="6044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00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33"/>
              <a:buFont typeface="Arial"/>
              <a:buNone/>
            </a:pPr>
            <a:r>
              <a:rPr lang="en-GB" sz="2333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Pencil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30"/>
          <p:cNvSpPr txBox="1"/>
          <p:nvPr/>
        </p:nvSpPr>
        <p:spPr>
          <a:xfrm>
            <a:off x="4372400" y="2103100"/>
            <a:ext cx="3447200" cy="6044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00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33"/>
              <a:buFont typeface="Arial"/>
              <a:buNone/>
            </a:pPr>
            <a:r>
              <a:rPr lang="en-GB" sz="2333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Paper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30"/>
          <p:cNvSpPr txBox="1"/>
          <p:nvPr/>
        </p:nvSpPr>
        <p:spPr>
          <a:xfrm>
            <a:off x="8132833" y="2103100"/>
            <a:ext cx="3447200" cy="6044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00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33"/>
              <a:buFont typeface="Arial"/>
              <a:buNone/>
            </a:pPr>
            <a:r>
              <a:rPr lang="en-GB" sz="2333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Scissors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4" name="Google Shape;174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82800" y="2939050"/>
            <a:ext cx="2253899" cy="2432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17290" y="2876560"/>
            <a:ext cx="2557425" cy="2557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4</a:t>
            </a:fld>
            <a:endParaRPr/>
          </a:p>
        </p:txBody>
      </p:sp>
      <p:sp>
        <p:nvSpPr>
          <p:cNvPr id="181" name="Google Shape;181;p31"/>
          <p:cNvSpPr/>
          <p:nvPr/>
        </p:nvSpPr>
        <p:spPr>
          <a:xfrm>
            <a:off x="398271" y="226900"/>
            <a:ext cx="76827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GB" sz="4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What is symmetry?</a:t>
            </a:r>
            <a:endParaRPr sz="32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31"/>
          <p:cNvSpPr txBox="1"/>
          <p:nvPr/>
        </p:nvSpPr>
        <p:spPr>
          <a:xfrm>
            <a:off x="297450" y="1189825"/>
            <a:ext cx="10989300" cy="304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●"/>
            </a:pPr>
            <a:r>
              <a:rPr lang="en-GB"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Something is symmetrical when it is </a:t>
            </a:r>
            <a:r>
              <a:rPr lang="en-GB" sz="28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identical</a:t>
            </a:r>
            <a:r>
              <a:rPr lang="en-GB"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on both sides </a:t>
            </a:r>
            <a:endParaRPr sz="2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2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●"/>
            </a:pPr>
            <a:r>
              <a:rPr lang="en-GB"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 shape or pattern has symmetry if a mirror line can be drawn on it to show that both sides are exactly the same!</a:t>
            </a:r>
            <a:endParaRPr sz="2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>
              <a:solidFill>
                <a:srgbClr val="33333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83" name="Google Shape;183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35350" y="3483625"/>
            <a:ext cx="1818675" cy="2829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5</a:t>
            </a:fld>
            <a:endParaRPr/>
          </a:p>
        </p:txBody>
      </p:sp>
      <p:sp>
        <p:nvSpPr>
          <p:cNvPr id="189" name="Google Shape;189;p32"/>
          <p:cNvSpPr/>
          <p:nvPr/>
        </p:nvSpPr>
        <p:spPr>
          <a:xfrm>
            <a:off x="398275" y="226900"/>
            <a:ext cx="11186100" cy="149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GB" sz="41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Is there a line of symmetry? How could we check?</a:t>
            </a:r>
            <a:endParaRPr sz="33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32"/>
          <p:cNvSpPr/>
          <p:nvPr/>
        </p:nvSpPr>
        <p:spPr>
          <a:xfrm>
            <a:off x="611950" y="1933475"/>
            <a:ext cx="3751200" cy="3674700"/>
          </a:xfrm>
          <a:prstGeom prst="smileyFace">
            <a:avLst>
              <a:gd name="adj" fmla="val 4653"/>
            </a:avLst>
          </a:prstGeom>
          <a:solidFill>
            <a:srgbClr val="FFF2C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p32"/>
          <p:cNvSpPr/>
          <p:nvPr/>
        </p:nvSpPr>
        <p:spPr>
          <a:xfrm>
            <a:off x="6085500" y="1867250"/>
            <a:ext cx="3751200" cy="3674700"/>
          </a:xfrm>
          <a:prstGeom prst="smileyFace">
            <a:avLst>
              <a:gd name="adj" fmla="val 4653"/>
            </a:avLst>
          </a:prstGeom>
          <a:solidFill>
            <a:srgbClr val="FFF2C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92" name="Google Shape;192;p32"/>
          <p:cNvCxnSpPr/>
          <p:nvPr/>
        </p:nvCxnSpPr>
        <p:spPr>
          <a:xfrm>
            <a:off x="7882575" y="1503800"/>
            <a:ext cx="49500" cy="459390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33"/>
          <p:cNvSpPr txBox="1">
            <a:spLocks noGrp="1"/>
          </p:cNvSpPr>
          <p:nvPr>
            <p:ph type="title"/>
          </p:nvPr>
        </p:nvSpPr>
        <p:spPr>
          <a:xfrm>
            <a:off x="314541" y="196775"/>
            <a:ext cx="11055000" cy="108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Talk task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99" name="Google Shape;199;p3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6</a:t>
            </a:fld>
            <a:endParaRPr/>
          </a:p>
        </p:txBody>
      </p:sp>
      <p:pic>
        <p:nvPicPr>
          <p:cNvPr id="200" name="Google Shape;200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71950" y="1051388"/>
            <a:ext cx="1333500" cy="2924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73645" y="1027563"/>
            <a:ext cx="1381125" cy="2971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222970" y="965650"/>
            <a:ext cx="1695450" cy="3095625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33"/>
          <p:cNvSpPr txBox="1"/>
          <p:nvPr/>
        </p:nvSpPr>
        <p:spPr>
          <a:xfrm>
            <a:off x="1388125" y="4061300"/>
            <a:ext cx="1899000" cy="14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1. Fold a piece of paper</a:t>
            </a:r>
            <a:endParaRPr sz="2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4" name="Google Shape;204;p33"/>
          <p:cNvSpPr txBox="1"/>
          <p:nvPr/>
        </p:nvSpPr>
        <p:spPr>
          <a:xfrm>
            <a:off x="4274550" y="4061300"/>
            <a:ext cx="3642900" cy="14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2. Cut out a shape (without cutting across the fold).</a:t>
            </a:r>
            <a:endParaRPr sz="2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5" name="Google Shape;205;p33"/>
          <p:cNvSpPr txBox="1"/>
          <p:nvPr/>
        </p:nvSpPr>
        <p:spPr>
          <a:xfrm>
            <a:off x="8389500" y="4061300"/>
            <a:ext cx="3802500" cy="188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3. Open the shape so that you can see the line of symmetry.</a:t>
            </a:r>
            <a:endParaRPr sz="2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4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7</a:t>
            </a:fld>
            <a:endParaRPr/>
          </a:p>
        </p:txBody>
      </p:sp>
      <p:pic>
        <p:nvPicPr>
          <p:cNvPr id="212" name="Google Shape;212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21850" y="296502"/>
            <a:ext cx="4160725" cy="411017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738150" y="857232"/>
            <a:ext cx="28575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NTPreCursivefk" pitchFamily="66" charset="0"/>
              </a:rPr>
              <a:t>Where are the lines of symmetry?</a:t>
            </a:r>
          </a:p>
          <a:p>
            <a:endParaRPr lang="en-GB" sz="3600" dirty="0" smtClean="0">
              <a:latin typeface="NTPreCursivefk" pitchFamily="66" charset="0"/>
            </a:endParaRPr>
          </a:p>
          <a:p>
            <a:r>
              <a:rPr lang="en-GB" sz="3600" dirty="0" smtClean="0">
                <a:latin typeface="NTPreCursivefk" pitchFamily="66" charset="0"/>
              </a:rPr>
              <a:t>How many are there?</a:t>
            </a:r>
            <a:endParaRPr lang="en-GB" sz="3600" dirty="0">
              <a:latin typeface="NTPreCursivefk" pitchFamily="66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3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8</a:t>
            </a:fld>
            <a:endParaRPr/>
          </a:p>
        </p:txBody>
      </p:sp>
      <p:pic>
        <p:nvPicPr>
          <p:cNvPr id="219" name="Google Shape;219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21850" y="296502"/>
            <a:ext cx="4160725" cy="41101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20" name="Google Shape;220;p35"/>
          <p:cNvCxnSpPr/>
          <p:nvPr/>
        </p:nvCxnSpPr>
        <p:spPr>
          <a:xfrm>
            <a:off x="5816900" y="49575"/>
            <a:ext cx="900" cy="50898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21" name="Google Shape;221;p35"/>
          <p:cNvCxnSpPr/>
          <p:nvPr/>
        </p:nvCxnSpPr>
        <p:spPr>
          <a:xfrm rot="10800000" flipH="1">
            <a:off x="2898362" y="2350240"/>
            <a:ext cx="5612100" cy="27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22" name="Google Shape;222;p35"/>
          <p:cNvCxnSpPr/>
          <p:nvPr/>
        </p:nvCxnSpPr>
        <p:spPr>
          <a:xfrm flipH="1">
            <a:off x="3503275" y="148725"/>
            <a:ext cx="4445400" cy="45942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23" name="Google Shape;223;p35"/>
          <p:cNvCxnSpPr/>
          <p:nvPr/>
        </p:nvCxnSpPr>
        <p:spPr>
          <a:xfrm rot="10800000">
            <a:off x="3701700" y="231475"/>
            <a:ext cx="4527900" cy="43956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36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9</a:t>
            </a:fld>
            <a:endParaRPr/>
          </a:p>
        </p:txBody>
      </p:sp>
      <p:pic>
        <p:nvPicPr>
          <p:cNvPr id="230" name="Google Shape;230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16400" y="168925"/>
            <a:ext cx="1759200" cy="495392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738150" y="857232"/>
            <a:ext cx="37147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NTPreCursivefk" pitchFamily="66" charset="0"/>
              </a:rPr>
              <a:t>Where are the lines of symmetry?</a:t>
            </a:r>
          </a:p>
          <a:p>
            <a:endParaRPr lang="en-GB" sz="3600" dirty="0" smtClean="0">
              <a:latin typeface="NTPreCursivefk" pitchFamily="66" charset="0"/>
            </a:endParaRPr>
          </a:p>
          <a:p>
            <a:r>
              <a:rPr lang="en-GB" sz="3600" dirty="0" smtClean="0">
                <a:latin typeface="NTPreCursivefk" pitchFamily="66" charset="0"/>
              </a:rPr>
              <a:t>How many are there?</a:t>
            </a:r>
            <a:endParaRPr lang="en-GB" sz="3600" dirty="0">
              <a:latin typeface="NTPreCursivefk" pitchFamily="66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37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10</a:t>
            </a:fld>
            <a:endParaRPr/>
          </a:p>
        </p:txBody>
      </p:sp>
      <p:pic>
        <p:nvPicPr>
          <p:cNvPr id="237" name="Google Shape;237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16400" y="168925"/>
            <a:ext cx="1759200" cy="49539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38" name="Google Shape;238;p37"/>
          <p:cNvCxnSpPr/>
          <p:nvPr/>
        </p:nvCxnSpPr>
        <p:spPr>
          <a:xfrm>
            <a:off x="6062562" y="-6460"/>
            <a:ext cx="66900" cy="57660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9" name="Google Shape;239;p37"/>
          <p:cNvCxnSpPr/>
          <p:nvPr/>
        </p:nvCxnSpPr>
        <p:spPr>
          <a:xfrm>
            <a:off x="3273437" y="2558515"/>
            <a:ext cx="5865000" cy="30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8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/>
          </a:p>
        </p:txBody>
      </p:sp>
      <p:pic>
        <p:nvPicPr>
          <p:cNvPr id="246" name="Google Shape;246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275" y="135900"/>
            <a:ext cx="5428800" cy="471887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738150" y="857232"/>
            <a:ext cx="28575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NTPreCursivefk" pitchFamily="66" charset="0"/>
              </a:rPr>
              <a:t>Where are the lines of symmetry?</a:t>
            </a:r>
          </a:p>
          <a:p>
            <a:endParaRPr lang="en-GB" sz="3600" dirty="0" smtClean="0">
              <a:latin typeface="NTPreCursivefk" pitchFamily="66" charset="0"/>
            </a:endParaRPr>
          </a:p>
          <a:p>
            <a:r>
              <a:rPr lang="en-GB" sz="3600" dirty="0" smtClean="0">
                <a:latin typeface="NTPreCursivefk" pitchFamily="66" charset="0"/>
              </a:rPr>
              <a:t>How many are there?</a:t>
            </a:r>
            <a:endParaRPr lang="en-GB" sz="3600" dirty="0">
              <a:latin typeface="NTPreCursivefk" pitchFamily="66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39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/>
          </a:p>
        </p:txBody>
      </p:sp>
      <p:pic>
        <p:nvPicPr>
          <p:cNvPr id="253" name="Google Shape;253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275" y="449875"/>
            <a:ext cx="5428800" cy="471887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54" name="Google Shape;254;p39"/>
          <p:cNvCxnSpPr/>
          <p:nvPr/>
        </p:nvCxnSpPr>
        <p:spPr>
          <a:xfrm>
            <a:off x="5979937" y="170215"/>
            <a:ext cx="66900" cy="57660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5" name="Google Shape;255;p39"/>
          <p:cNvCxnSpPr/>
          <p:nvPr/>
        </p:nvCxnSpPr>
        <p:spPr>
          <a:xfrm>
            <a:off x="2891925" y="1602950"/>
            <a:ext cx="5982300" cy="37680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6" name="Google Shape;256;p39"/>
          <p:cNvCxnSpPr/>
          <p:nvPr/>
        </p:nvCxnSpPr>
        <p:spPr>
          <a:xfrm flipH="1">
            <a:off x="3338175" y="1470750"/>
            <a:ext cx="6114300" cy="37182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4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13</a:t>
            </a:fld>
            <a:endParaRPr/>
          </a:p>
        </p:txBody>
      </p:sp>
      <p:pic>
        <p:nvPicPr>
          <p:cNvPr id="263" name="Google Shape;263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26925" y="159750"/>
            <a:ext cx="5102675" cy="4800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738150" y="857232"/>
            <a:ext cx="28575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NTPreCursivefk" pitchFamily="66" charset="0"/>
              </a:rPr>
              <a:t>Where are the lines of symmetry?</a:t>
            </a:r>
          </a:p>
          <a:p>
            <a:endParaRPr lang="en-GB" sz="3600" dirty="0" smtClean="0">
              <a:latin typeface="NTPreCursivefk" pitchFamily="66" charset="0"/>
            </a:endParaRPr>
          </a:p>
          <a:p>
            <a:r>
              <a:rPr lang="en-GB" sz="3600" dirty="0" smtClean="0">
                <a:latin typeface="NTPreCursivefk" pitchFamily="66" charset="0"/>
              </a:rPr>
              <a:t>How many are there?</a:t>
            </a:r>
            <a:endParaRPr lang="en-GB" sz="3600" dirty="0">
              <a:latin typeface="NTPreCursivefk" pitchFamily="66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4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14</a:t>
            </a:fld>
            <a:endParaRPr/>
          </a:p>
        </p:txBody>
      </p:sp>
      <p:pic>
        <p:nvPicPr>
          <p:cNvPr id="270" name="Google Shape;270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26925" y="159750"/>
            <a:ext cx="5102675" cy="48003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71" name="Google Shape;271;p41"/>
          <p:cNvCxnSpPr/>
          <p:nvPr/>
        </p:nvCxnSpPr>
        <p:spPr>
          <a:xfrm>
            <a:off x="5913837" y="71065"/>
            <a:ext cx="66900" cy="57660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4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/>
          </a:p>
        </p:txBody>
      </p:sp>
      <p:pic>
        <p:nvPicPr>
          <p:cNvPr id="278" name="Google Shape;278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33863" y="86300"/>
            <a:ext cx="4524275" cy="50082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738150" y="857232"/>
            <a:ext cx="28575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NTPreCursivefk" pitchFamily="66" charset="0"/>
              </a:rPr>
              <a:t>Where are the lines of symmetry?</a:t>
            </a:r>
          </a:p>
          <a:p>
            <a:endParaRPr lang="en-GB" sz="3600" dirty="0" smtClean="0">
              <a:latin typeface="NTPreCursivefk" pitchFamily="66" charset="0"/>
            </a:endParaRPr>
          </a:p>
          <a:p>
            <a:r>
              <a:rPr lang="en-GB" sz="3600" dirty="0" smtClean="0">
                <a:latin typeface="NTPreCursivefk" pitchFamily="66" charset="0"/>
              </a:rPr>
              <a:t>How many are there?</a:t>
            </a:r>
            <a:endParaRPr lang="en-GB" sz="3600" dirty="0">
              <a:latin typeface="NTPreCursivefk" pitchFamily="66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4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/>
          </a:p>
        </p:txBody>
      </p:sp>
      <p:pic>
        <p:nvPicPr>
          <p:cNvPr id="285" name="Google Shape;285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33863" y="86300"/>
            <a:ext cx="4524275" cy="50082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86" name="Google Shape;286;p43"/>
          <p:cNvCxnSpPr/>
          <p:nvPr/>
        </p:nvCxnSpPr>
        <p:spPr>
          <a:xfrm flipH="1">
            <a:off x="3718200" y="1569900"/>
            <a:ext cx="3536400" cy="35364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44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17</a:t>
            </a:fld>
            <a:endParaRPr/>
          </a:p>
        </p:txBody>
      </p:sp>
      <p:sp>
        <p:nvSpPr>
          <p:cNvPr id="292" name="Google Shape;292;p44"/>
          <p:cNvSpPr/>
          <p:nvPr/>
        </p:nvSpPr>
        <p:spPr>
          <a:xfrm>
            <a:off x="237862" y="226900"/>
            <a:ext cx="12094274" cy="881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36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</a:t>
            </a:r>
            <a:r>
              <a:rPr lang="en-GB" sz="36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ndependent task</a:t>
            </a:r>
            <a:endParaRPr sz="36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endParaRPr sz="4400" b="1">
              <a:solidFill>
                <a:srgbClr val="13131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93" name="Google Shape;293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0275" y="1107975"/>
            <a:ext cx="6914650" cy="3998350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44"/>
          <p:cNvSpPr txBox="1"/>
          <p:nvPr/>
        </p:nvSpPr>
        <p:spPr>
          <a:xfrm>
            <a:off x="7618175" y="819150"/>
            <a:ext cx="39825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Montserrat"/>
                <a:ea typeface="Montserrat"/>
                <a:cs typeface="Montserrat"/>
                <a:sym typeface="Montserrat"/>
              </a:rPr>
              <a:t>For each shape can you tell me:</a:t>
            </a:r>
            <a:endParaRPr sz="26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SzPts val="2600"/>
              <a:buFont typeface="Montserrat"/>
              <a:buChar char="●"/>
            </a:pPr>
            <a:r>
              <a:rPr lang="en-GB" sz="2600">
                <a:latin typeface="Montserrat"/>
                <a:ea typeface="Montserrat"/>
                <a:cs typeface="Montserrat"/>
                <a:sym typeface="Montserrat"/>
              </a:rPr>
              <a:t>What it is called</a:t>
            </a:r>
            <a:endParaRPr sz="26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SzPts val="2600"/>
              <a:buFont typeface="Montserrat"/>
              <a:buChar char="●"/>
            </a:pPr>
            <a:r>
              <a:rPr lang="en-GB" sz="2600">
                <a:latin typeface="Montserrat"/>
                <a:ea typeface="Montserrat"/>
                <a:cs typeface="Montserrat"/>
                <a:sym typeface="Montserrat"/>
              </a:rPr>
              <a:t>How many sides it has</a:t>
            </a:r>
            <a:endParaRPr sz="26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SzPts val="2600"/>
              <a:buFont typeface="Montserrat"/>
              <a:buChar char="●"/>
            </a:pPr>
            <a:r>
              <a:rPr lang="en-GB" sz="2600">
                <a:latin typeface="Montserrat"/>
                <a:ea typeface="Montserrat"/>
                <a:cs typeface="Montserrat"/>
                <a:sym typeface="Montserrat"/>
              </a:rPr>
              <a:t>How many vertices it has</a:t>
            </a:r>
            <a:endParaRPr sz="26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SzPts val="2600"/>
              <a:buFont typeface="Montserrat"/>
              <a:buChar char="●"/>
            </a:pPr>
            <a:r>
              <a:rPr lang="en-GB" sz="2600">
                <a:latin typeface="Montserrat"/>
                <a:ea typeface="Montserrat"/>
                <a:cs typeface="Montserrat"/>
                <a:sym typeface="Montserrat"/>
              </a:rPr>
              <a:t>How many lines of symmetry </a:t>
            </a:r>
            <a:endParaRPr sz="26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45"/>
          <p:cNvSpPr txBox="1"/>
          <p:nvPr/>
        </p:nvSpPr>
        <p:spPr>
          <a:xfrm>
            <a:off x="3378979" y="401491"/>
            <a:ext cx="5385200" cy="11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 b="1" i="0" u="none" strike="noStrike" cap="none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Pause </a:t>
            </a:r>
            <a:r>
              <a:rPr lang="en-GB" sz="4000" b="1" i="0" u="none" strike="noStrike" cap="none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to complete your task</a:t>
            </a:r>
            <a:endParaRPr sz="4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0" name="Google Shape;300;p45"/>
          <p:cNvSpPr txBox="1"/>
          <p:nvPr/>
        </p:nvSpPr>
        <p:spPr>
          <a:xfrm>
            <a:off x="624533" y="6391100"/>
            <a:ext cx="4407200" cy="2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endParaRPr sz="1067" b="0" i="0" u="none" strike="noStrike" cap="none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301" name="Google Shape;301;p45" descr="A picture containing tab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b="28859"/>
          <a:stretch/>
        </p:blipFill>
        <p:spPr>
          <a:xfrm>
            <a:off x="4907235" y="2080249"/>
            <a:ext cx="2377530" cy="299202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45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04443" y="5255853"/>
            <a:ext cx="487328" cy="830447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45"/>
          <p:cNvSpPr txBox="1"/>
          <p:nvPr/>
        </p:nvSpPr>
        <p:spPr>
          <a:xfrm>
            <a:off x="3841716" y="5333817"/>
            <a:ext cx="5557200" cy="56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67"/>
              <a:buFont typeface="Arial"/>
              <a:buNone/>
            </a:pPr>
            <a:r>
              <a:rPr lang="en-GB" sz="2667" b="1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Carry on</a:t>
            </a:r>
            <a:r>
              <a:rPr lang="en-GB" sz="2667" b="1" i="0" u="none" strike="noStrike" cap="none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2667" b="1" i="0" u="none" strike="noStrike" cap="none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once you’re finished</a:t>
            </a:r>
            <a:endParaRPr sz="2667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46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19</a:t>
            </a:fld>
            <a:endParaRPr/>
          </a:p>
        </p:txBody>
      </p:sp>
      <p:sp>
        <p:nvSpPr>
          <p:cNvPr id="309" name="Google Shape;309;p46"/>
          <p:cNvSpPr/>
          <p:nvPr/>
        </p:nvSpPr>
        <p:spPr>
          <a:xfrm>
            <a:off x="-5" y="0"/>
            <a:ext cx="45429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</a:t>
            </a:r>
            <a:r>
              <a:rPr lang="en-GB" sz="44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nswers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10" name="Google Shape;310;p46"/>
          <p:cNvGraphicFramePr/>
          <p:nvPr/>
        </p:nvGraphicFramePr>
        <p:xfrm>
          <a:off x="704625" y="706713"/>
          <a:ext cx="10981075" cy="5358850"/>
        </p:xfrm>
        <a:graphic>
          <a:graphicData uri="http://schemas.openxmlformats.org/drawingml/2006/table">
            <a:tbl>
              <a:tblPr>
                <a:noFill/>
                <a:tableStyleId>{75700912-C286-44FF-82C5-9FEFC913E3CE}</a:tableStyleId>
              </a:tblPr>
              <a:tblGrid>
                <a:gridCol w="2057400"/>
                <a:gridCol w="2057400"/>
                <a:gridCol w="2057400"/>
                <a:gridCol w="2057400"/>
                <a:gridCol w="2751475"/>
              </a:tblGrid>
              <a:tr h="10622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Number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Name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Sides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Vertices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Lines of symmetry 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</a:tr>
              <a:tr h="6245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Square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4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4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4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</a:tr>
              <a:tr h="6245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Rectangle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4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4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</a:tr>
              <a:tr h="6245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3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Right angle triangle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3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3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</a:tr>
              <a:tr h="6245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4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Equilateral triangle 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3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3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3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</a:tr>
              <a:tr h="6245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5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Pentagon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5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5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 sz="27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8649C4A-3F90-4A3E-BE6B-DBCD465946FD}"/>
</file>

<file path=customXml/itemProps2.xml><?xml version="1.0" encoding="utf-8"?>
<ds:datastoreItem xmlns:ds="http://schemas.openxmlformats.org/officeDocument/2006/customXml" ds:itemID="{3A2654EE-AB76-4979-A717-C5ED31C651C1}"/>
</file>

<file path=customXml/itemProps3.xml><?xml version="1.0" encoding="utf-8"?>
<ds:datastoreItem xmlns:ds="http://schemas.openxmlformats.org/officeDocument/2006/customXml" ds:itemID="{EB00BFB1-EB16-4E12-8D61-4B3A24D8D327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278</Words>
  <PresentationFormat>Custom</PresentationFormat>
  <Paragraphs>104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Arial</vt:lpstr>
      <vt:lpstr>Montserrat</vt:lpstr>
      <vt:lpstr>Montserrat SemiBold</vt:lpstr>
      <vt:lpstr>Montserrat Medium</vt:lpstr>
      <vt:lpstr>NTPreCursivefk</vt:lpstr>
      <vt:lpstr>Calibri</vt:lpstr>
      <vt:lpstr>Oak National Academy v2</vt:lpstr>
      <vt:lpstr>1_Oak National Academy v2</vt:lpstr>
      <vt:lpstr>Slide 1</vt:lpstr>
      <vt:lpstr>Slide 2</vt:lpstr>
      <vt:lpstr>Slide 3</vt:lpstr>
      <vt:lpstr>Slide 4</vt:lpstr>
      <vt:lpstr>Slide 5</vt:lpstr>
      <vt:lpstr>Talk task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Emma</dc:creator>
  <cp:lastModifiedBy>Emma</cp:lastModifiedBy>
  <cp:revision>1</cp:revision>
  <dcterms:modified xsi:type="dcterms:W3CDTF">2020-10-11T15:28:10Z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