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8588"/>
  <p:notesSz cx="6858000" cy="9144000"/>
  <p:embeddedFontLst>
    <p:embeddedFont>
      <p:font typeface="Montserrat Medium" panose="020B0604020202020204" charset="0"/>
      <p:regular r:id="rId22"/>
      <p:bold r:id="rId23"/>
      <p:italic r:id="rId24"/>
      <p:boldItalic r:id="rId25"/>
    </p:embeddedFont>
    <p:embeddedFont>
      <p:font typeface="Montserrat" panose="020B06040202020202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Montserrat SemiBold" panose="020B060402020202020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viewProps" Target="viewProps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843" y="685800"/>
            <a:ext cx="60948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331708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349fb42c9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349fb42c9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000">
              <a:solidFill>
                <a:srgbClr val="565656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04318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bc1ef7f2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g8bc1ef7f2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3359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be13092a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be13092ac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9572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88e62c19d8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88e62c19d8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77907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8492ddc17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8492ddc17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5130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8d7ea0929d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8d7ea0929d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3482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8bc1ef7f2b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8bc1ef7f2b_0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7832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8d7ea0929d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8d7ea0929d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6391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8d7ea0929d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8d7ea0929d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84469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d7ea0929d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8d7ea0929d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738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8d7ea0929d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8d7ea0929d_0_1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406519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d7ea0929d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8d7ea0929d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9460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8d7ea0929d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8d7ea0929d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4853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8bde570c1b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8bde570c1b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76816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8d7ea0929d_0_2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8d7ea0929d_0_2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6714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8d7ea0929d_0_2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8d7ea0929d_0_2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7694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8d7ea0929d_0_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8d7ea0929d_0_2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90966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8bc1ef7f2b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0" name="Google Shape;320;g8bc1ef7f2b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67392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73beb17c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73beb17c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112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17950" y="2876803"/>
            <a:ext cx="16452000" cy="372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500"/>
              <a:buFont typeface="Montserrat SemiBold"/>
              <a:buNone/>
              <a:defRPr sz="55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500"/>
              <a:buNone/>
              <a:defRPr sz="95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917950" y="890206"/>
            <a:ext cx="16452000" cy="158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None/>
              <a:defRPr sz="33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917950" y="8212387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800"/>
              </a:spcBef>
              <a:spcAft>
                <a:spcPts val="0"/>
              </a:spcAft>
              <a:buNone/>
              <a:defRPr sz="26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8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8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8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8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8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8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800"/>
              </a:spcBef>
              <a:spcAft>
                <a:spcPts val="18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12631606" y="7236764"/>
            <a:ext cx="3540018" cy="192341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9961"/>
            <a:ext cx="889800" cy="136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917950" y="2876803"/>
            <a:ext cx="16452000" cy="638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500"/>
              <a:buFont typeface="Montserrat SemiBold"/>
              <a:buNone/>
              <a:defRPr sz="55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7481"/>
            <a:ext cx="336698" cy="628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1645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17950" y="2876803"/>
            <a:ext cx="16452000" cy="596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790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917950" y="2876803"/>
            <a:ext cx="7902000" cy="596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>
              <a:spcBef>
                <a:spcPts val="1500"/>
              </a:spcBef>
              <a:spcAft>
                <a:spcPts val="0"/>
              </a:spcAft>
              <a:buSzPts val="2200"/>
              <a:buChar char="–"/>
              <a:defRPr sz="2200"/>
            </a:lvl5pPr>
            <a:lvl6pPr marL="2743200" lvl="5" indent="-368300"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6pPr>
            <a:lvl7pPr marL="3200400" lvl="6" indent="-34290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9467950" y="2876803"/>
            <a:ext cx="7902000" cy="596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>
              <a:spcBef>
                <a:spcPts val="1500"/>
              </a:spcBef>
              <a:spcAft>
                <a:spcPts val="0"/>
              </a:spcAft>
              <a:buSzPts val="2200"/>
              <a:buChar char="–"/>
              <a:defRPr sz="2200"/>
            </a:lvl5pPr>
            <a:lvl6pPr marL="2743200" lvl="5" indent="-368300"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6pPr>
            <a:lvl7pPr marL="3200400" lvl="6" indent="-34290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9467950" y="890206"/>
            <a:ext cx="790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1645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1645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906400" y="2858350"/>
            <a:ext cx="16463400" cy="81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ubTitle" idx="2"/>
          </p:nvPr>
        </p:nvSpPr>
        <p:spPr>
          <a:xfrm>
            <a:off x="917950" y="3764909"/>
            <a:ext cx="5170800" cy="90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917950" y="4986122"/>
            <a:ext cx="5170800" cy="38541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5000" rIns="167625" bIns="167625" anchor="t" anchorCtr="0">
            <a:noAutofit/>
          </a:bodyPr>
          <a:lstStyle>
            <a:lvl1pPr marL="457200" lvl="0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1pPr>
            <a:lvl2pPr marL="914400" lvl="1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2pPr>
            <a:lvl3pPr marL="1371600" lvl="2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3pPr>
            <a:lvl4pPr marL="1828800" lvl="3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4pPr>
            <a:lvl5pPr marL="2286000" lvl="4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7pPr>
            <a:lvl8pPr marL="3657600" lvl="7" indent="-36830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8pPr>
            <a:lvl9pPr marL="4114800" lvl="8" indent="-36830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SzPts val="2200"/>
              <a:buChar char="–"/>
              <a:defRPr sz="22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ubTitle" idx="4"/>
          </p:nvPr>
        </p:nvSpPr>
        <p:spPr>
          <a:xfrm>
            <a:off x="6558600" y="3764909"/>
            <a:ext cx="5170800" cy="90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5"/>
          </p:nvPr>
        </p:nvSpPr>
        <p:spPr>
          <a:xfrm>
            <a:off x="6558600" y="4986122"/>
            <a:ext cx="5170800" cy="38541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5000" rIns="167625" bIns="167625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1pPr>
            <a:lvl2pPr marL="914400" lvl="1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2pPr>
            <a:lvl3pPr marL="1371600" lvl="2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3pPr>
            <a:lvl4pPr marL="1828800" lvl="3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4pPr>
            <a:lvl5pPr marL="2286000" lvl="4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7pPr>
            <a:lvl8pPr marL="3657600" lvl="7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8pPr>
            <a:lvl9pPr marL="4114800" lvl="8" indent="-368300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SzPts val="2200"/>
              <a:buChar char="–"/>
              <a:defRPr sz="2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6"/>
          </p:nvPr>
        </p:nvSpPr>
        <p:spPr>
          <a:xfrm>
            <a:off x="12199250" y="3764909"/>
            <a:ext cx="5170800" cy="90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7"/>
          </p:nvPr>
        </p:nvSpPr>
        <p:spPr>
          <a:xfrm>
            <a:off x="12199250" y="4986122"/>
            <a:ext cx="5170800" cy="38541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5000" rIns="167625" bIns="167625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1pPr>
            <a:lvl2pPr marL="914400" lvl="1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2pPr>
            <a:lvl3pPr marL="1371600" lvl="2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3pPr>
            <a:lvl4pPr marL="1828800" lvl="3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4pPr>
            <a:lvl5pPr marL="2286000" lvl="4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7pPr>
            <a:lvl8pPr marL="3657600" lvl="7" indent="-368300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8pPr>
            <a:lvl9pPr marL="4114800" lvl="8" indent="-368300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SzPts val="2200"/>
              <a:buChar char="–"/>
              <a:defRPr sz="2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1645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917950" y="2876803"/>
            <a:ext cx="6256800" cy="90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2"/>
          </p:nvPr>
        </p:nvSpPr>
        <p:spPr>
          <a:xfrm>
            <a:off x="11111450" y="5343335"/>
            <a:ext cx="6258600" cy="7890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6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917950" y="4140874"/>
            <a:ext cx="7902000" cy="105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ubTitle" idx="4"/>
          </p:nvPr>
        </p:nvSpPr>
        <p:spPr>
          <a:xfrm>
            <a:off x="917950" y="5343335"/>
            <a:ext cx="6256800" cy="90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5"/>
          </p:nvPr>
        </p:nvSpPr>
        <p:spPr>
          <a:xfrm>
            <a:off x="917950" y="6607406"/>
            <a:ext cx="7902000" cy="105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 rtl="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 rtl="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 rtl="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 rtl="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 rtl="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 rtl="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 rtl="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6"/>
          </p:nvPr>
        </p:nvSpPr>
        <p:spPr>
          <a:xfrm>
            <a:off x="11111450" y="6356562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6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ubTitle" idx="7"/>
          </p:nvPr>
        </p:nvSpPr>
        <p:spPr>
          <a:xfrm>
            <a:off x="11111450" y="7369789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6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16452000" cy="162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ubTitle" idx="1"/>
          </p:nvPr>
        </p:nvSpPr>
        <p:spPr>
          <a:xfrm>
            <a:off x="917950" y="2876803"/>
            <a:ext cx="6256800" cy="90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2"/>
          </p:nvPr>
        </p:nvSpPr>
        <p:spPr>
          <a:xfrm>
            <a:off x="917950" y="4140874"/>
            <a:ext cx="7902000" cy="126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 rtl="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 rtl="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 rtl="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 rtl="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 rtl="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 rtl="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 rtl="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ubTitle" idx="3"/>
          </p:nvPr>
        </p:nvSpPr>
        <p:spPr>
          <a:xfrm>
            <a:off x="9468000" y="2876803"/>
            <a:ext cx="6256800" cy="9069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4"/>
          </p:nvPr>
        </p:nvSpPr>
        <p:spPr>
          <a:xfrm>
            <a:off x="9468000" y="4140874"/>
            <a:ext cx="7902000" cy="126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 rtl="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 rtl="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 rtl="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 rtl="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 rtl="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 rtl="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 rtl="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ubTitle" idx="5"/>
          </p:nvPr>
        </p:nvSpPr>
        <p:spPr>
          <a:xfrm>
            <a:off x="917950" y="5905783"/>
            <a:ext cx="6256800" cy="9069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6"/>
          </p:nvPr>
        </p:nvSpPr>
        <p:spPr>
          <a:xfrm>
            <a:off x="917950" y="7169854"/>
            <a:ext cx="7902000" cy="126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 rtl="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 rtl="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 rtl="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 rtl="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 rtl="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 rtl="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 rtl="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ubTitle" idx="7"/>
          </p:nvPr>
        </p:nvSpPr>
        <p:spPr>
          <a:xfrm>
            <a:off x="9468000" y="5905783"/>
            <a:ext cx="6256800" cy="9069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67625" tIns="165000" rIns="167625" bIns="16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8"/>
          </p:nvPr>
        </p:nvSpPr>
        <p:spPr>
          <a:xfrm>
            <a:off x="9468000" y="7169854"/>
            <a:ext cx="7902000" cy="126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 rtl="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 rtl="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 rtl="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 rtl="0">
              <a:spcBef>
                <a:spcPts val="1500"/>
              </a:spcBef>
              <a:spcAft>
                <a:spcPts val="0"/>
              </a:spcAft>
              <a:buSzPts val="2200"/>
              <a:buChar char="–"/>
              <a:defRPr/>
            </a:lvl5pPr>
            <a:lvl6pPr marL="2743200" lvl="5" indent="-368300" rtl="0">
              <a:spcBef>
                <a:spcPts val="1100"/>
              </a:spcBef>
              <a:spcAft>
                <a:spcPts val="0"/>
              </a:spcAft>
              <a:buSzPts val="2200"/>
              <a:buChar char="–"/>
              <a:defRPr/>
            </a:lvl6pPr>
            <a:lvl7pPr marL="3200400" lvl="6" indent="-342900" rtl="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 rtl="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 rtl="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917950" y="892956"/>
            <a:ext cx="7902000" cy="1627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2pPr>
            <a:lvl3pPr lvl="2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3pPr>
            <a:lvl4pPr lvl="3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4pPr>
            <a:lvl5pPr lvl="4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5pPr>
            <a:lvl6pPr lvl="5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6pPr>
            <a:lvl7pPr lvl="6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7pPr>
            <a:lvl8pPr lvl="7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8pPr>
            <a:lvl9pPr lvl="8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917950" y="2876803"/>
            <a:ext cx="7902000" cy="596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spcBef>
                <a:spcPts val="0"/>
              </a:spcBef>
              <a:spcAft>
                <a:spcPts val="0"/>
              </a:spcAft>
              <a:buSzPts val="2900"/>
              <a:buChar char="●"/>
              <a:defRPr/>
            </a:lvl1pPr>
            <a:lvl2pPr marL="914400" lvl="1" indent="-412750">
              <a:spcBef>
                <a:spcPts val="1800"/>
              </a:spcBef>
              <a:spcAft>
                <a:spcPts val="0"/>
              </a:spcAft>
              <a:buSzPts val="2900"/>
              <a:buChar char="–"/>
              <a:defRPr/>
            </a:lvl2pPr>
            <a:lvl3pPr marL="1371600" lvl="2" indent="-393700">
              <a:spcBef>
                <a:spcPts val="1800"/>
              </a:spcBef>
              <a:spcAft>
                <a:spcPts val="0"/>
              </a:spcAft>
              <a:buSzPts val="2600"/>
              <a:buChar char="–"/>
              <a:defRPr/>
            </a:lvl3pPr>
            <a:lvl4pPr marL="1828800" lvl="3" indent="-393700">
              <a:spcBef>
                <a:spcPts val="1500"/>
              </a:spcBef>
              <a:spcAft>
                <a:spcPts val="0"/>
              </a:spcAft>
              <a:buSzPts val="2600"/>
              <a:buChar char="–"/>
              <a:defRPr/>
            </a:lvl4pPr>
            <a:lvl5pPr marL="2286000" lvl="4" indent="-368300">
              <a:spcBef>
                <a:spcPts val="1500"/>
              </a:spcBef>
              <a:spcAft>
                <a:spcPts val="0"/>
              </a:spcAft>
              <a:buSzPts val="2200"/>
              <a:buChar char="–"/>
              <a:defRPr sz="2200"/>
            </a:lvl5pPr>
            <a:lvl6pPr marL="2743200" lvl="5" indent="-368300">
              <a:spcBef>
                <a:spcPts val="1100"/>
              </a:spcBef>
              <a:spcAft>
                <a:spcPts val="0"/>
              </a:spcAft>
              <a:buSzPts val="2200"/>
              <a:buChar char="–"/>
              <a:defRPr sz="2200"/>
            </a:lvl6pPr>
            <a:lvl7pPr marL="3200400" lvl="6" indent="-342900">
              <a:spcBef>
                <a:spcPts val="110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23850">
              <a:spcBef>
                <a:spcPts val="700"/>
              </a:spcBef>
              <a:spcAft>
                <a:spcPts val="400"/>
              </a:spcAft>
              <a:buSzPts val="15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980500" y="2199835"/>
            <a:ext cx="16389600" cy="6884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Montserrat SemiBold"/>
              <a:buNone/>
              <a:defRPr sz="6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66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subTitle" idx="1"/>
          </p:nvPr>
        </p:nvSpPr>
        <p:spPr>
          <a:xfrm>
            <a:off x="949050" y="7940389"/>
            <a:ext cx="7870800" cy="1908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800"/>
              </a:spcBef>
              <a:spcAft>
                <a:spcPts val="0"/>
              </a:spcAft>
              <a:buNone/>
              <a:defRPr sz="26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8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8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8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8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8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8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800"/>
              </a:spcBef>
              <a:spcAft>
                <a:spcPts val="18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71" name="Google Shape;71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7481"/>
            <a:ext cx="336698" cy="62887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17113568" y="9501364"/>
            <a:ext cx="10974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>
            <a:off x="936000" y="9253619"/>
            <a:ext cx="7884000" cy="64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sldNum" idx="12"/>
          </p:nvPr>
        </p:nvSpPr>
        <p:spPr>
          <a:xfrm>
            <a:off x="17113568" y="9501364"/>
            <a:ext cx="10974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 point"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980500" y="2199835"/>
            <a:ext cx="16389600" cy="68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900"/>
              <a:buFont typeface="Montserrat SemiBold"/>
              <a:buNone/>
              <a:defRPr sz="6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0"/>
              <a:buFont typeface="Montserrat SemiBold"/>
              <a:buNone/>
              <a:defRPr sz="6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"/>
          </p:nvPr>
        </p:nvSpPr>
        <p:spPr>
          <a:xfrm>
            <a:off x="949050" y="7940390"/>
            <a:ext cx="7870800" cy="19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800"/>
              </a:spcBef>
              <a:spcAft>
                <a:spcPts val="0"/>
              </a:spcAft>
              <a:buSzPts val="4400"/>
              <a:buNone/>
              <a:defRPr sz="26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2pPr>
            <a:lvl3pPr lvl="2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900"/>
              <a:buNone/>
              <a:defRPr/>
            </a:lvl3pPr>
            <a:lvl4pPr lvl="3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900"/>
              <a:buNone/>
              <a:defRPr/>
            </a:lvl4pPr>
            <a:lvl5pPr lvl="4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300"/>
              <a:buNone/>
              <a:defRPr/>
            </a:lvl5pPr>
            <a:lvl6pPr lvl="5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300"/>
              <a:buNone/>
              <a:defRPr/>
            </a:lvl6pPr>
            <a:lvl7pPr lvl="6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  <a:buSzPts val="2200"/>
              <a:buNone/>
              <a:defRPr/>
            </a:lvl9pPr>
          </a:lstStyle>
          <a:p>
            <a:endParaRPr/>
          </a:p>
        </p:txBody>
      </p:sp>
      <p:pic>
        <p:nvPicPr>
          <p:cNvPr id="81" name="Google Shape;81;p14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7482"/>
            <a:ext cx="336698" cy="628877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17113568" y="9501364"/>
            <a:ext cx="10974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17950" y="890206"/>
            <a:ext cx="16452000" cy="16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Montserrat"/>
              <a:buNone/>
              <a:defRPr sz="4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Montserrat Medium"/>
              <a:buNone/>
              <a:defRPr sz="51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7950" y="2876803"/>
            <a:ext cx="16452000" cy="596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275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900"/>
              <a:buFont typeface="Montserrat"/>
              <a:buChar char="●"/>
              <a:defRPr sz="2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41275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900"/>
              <a:buFont typeface="Montserrat"/>
              <a:buChar char="–"/>
              <a:defRPr sz="2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9370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Montserrat"/>
              <a:buChar char="–"/>
              <a:defRPr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9370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Montserrat"/>
              <a:buChar char="–"/>
              <a:defRPr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6830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"/>
              <a:buChar char="–"/>
              <a:defRPr sz="2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68300">
              <a:lnSpc>
                <a:spcPct val="13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"/>
              <a:buChar char="–"/>
              <a:defRPr sz="2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42900">
              <a:lnSpc>
                <a:spcPct val="13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–"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42900">
              <a:lnSpc>
                <a:spcPct val="13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–"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23850">
              <a:lnSpc>
                <a:spcPct val="130000"/>
              </a:lnSpc>
              <a:spcBef>
                <a:spcPts val="700"/>
              </a:spcBef>
              <a:spcAft>
                <a:spcPts val="400"/>
              </a:spcAft>
              <a:buClr>
                <a:schemeClr val="dk2"/>
              </a:buClr>
              <a:buSzPts val="1500"/>
              <a:buFont typeface="Montserrat"/>
              <a:buChar char="–"/>
              <a:defRPr sz="1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5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17408298" y="9007481"/>
            <a:ext cx="336698" cy="6288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9">
          <p15:clr>
            <a:srgbClr val="EA4335"/>
          </p15:clr>
        </p15:guide>
        <p15:guide id="6" orient="horz" pos="6040">
          <p15:clr>
            <a:srgbClr val="EA4335"/>
          </p15:clr>
        </p15:guide>
        <p15:guide id="7" orient="horz" pos="1386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5"/>
          <p:cNvSpPr txBox="1">
            <a:spLocks noGrp="1"/>
          </p:cNvSpPr>
          <p:nvPr>
            <p:ph type="ctrTitle"/>
          </p:nvPr>
        </p:nvSpPr>
        <p:spPr>
          <a:xfrm>
            <a:off x="917950" y="2876803"/>
            <a:ext cx="16452000" cy="203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900">
                <a:solidFill>
                  <a:schemeClr val="dk2"/>
                </a:solidFill>
              </a:rPr>
              <a:t>To find one quarter of a quantity.</a:t>
            </a:r>
            <a:endParaRPr sz="5900">
              <a:solidFill>
                <a:schemeClr val="dk2"/>
              </a:solidFill>
            </a:endParaRPr>
          </a:p>
        </p:txBody>
      </p:sp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917950" y="890206"/>
            <a:ext cx="16452000" cy="158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2"/>
                </a:solidFill>
              </a:rPr>
              <a:t>Maths </a:t>
            </a:r>
            <a:r>
              <a:rPr lang="en-GB">
                <a:solidFill>
                  <a:schemeClr val="dk2"/>
                </a:solidFill>
              </a:rPr>
              <a:t>	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89" name="Google Shape;89;p15"/>
          <p:cNvSpPr txBox="1">
            <a:spLocks noGrp="1"/>
          </p:cNvSpPr>
          <p:nvPr>
            <p:ph type="subTitle" idx="2"/>
          </p:nvPr>
        </p:nvSpPr>
        <p:spPr>
          <a:xfrm>
            <a:off x="917950" y="8464981"/>
            <a:ext cx="5847600" cy="750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</a:rPr>
              <a:t>Miss Sidhu </a:t>
            </a:r>
            <a:endParaRPr sz="2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/>
          <p:nvPr/>
        </p:nvSpPr>
        <p:spPr>
          <a:xfrm>
            <a:off x="917937" y="1543820"/>
            <a:ext cx="9877800" cy="132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5725" tIns="62850" rIns="125725" bIns="6285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1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2000">
              <a:solidFill>
                <a:schemeClr val="dk2"/>
              </a:solidFill>
            </a:endParaRPr>
          </a:p>
        </p:txBody>
      </p:sp>
      <p:sp>
        <p:nvSpPr>
          <p:cNvPr id="95" name="Google Shape;95;p16"/>
          <p:cNvSpPr txBox="1"/>
          <p:nvPr/>
        </p:nvSpPr>
        <p:spPr>
          <a:xfrm>
            <a:off x="917950" y="3155202"/>
            <a:ext cx="5170800" cy="9069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2000"/>
          </a:p>
        </p:txBody>
      </p:sp>
      <p:sp>
        <p:nvSpPr>
          <p:cNvPr id="96" name="Google Shape;96;p16"/>
          <p:cNvSpPr txBox="1"/>
          <p:nvPr/>
        </p:nvSpPr>
        <p:spPr>
          <a:xfrm>
            <a:off x="918000" y="463131"/>
            <a:ext cx="16452000" cy="16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2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Welcome to today’s lesson!</a:t>
            </a:r>
            <a:r>
              <a:rPr lang="en-GB" sz="37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7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9925" y="4586223"/>
            <a:ext cx="3095641" cy="309564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6"/>
          <p:cNvSpPr txBox="1"/>
          <p:nvPr/>
        </p:nvSpPr>
        <p:spPr>
          <a:xfrm>
            <a:off x="546150" y="8505385"/>
            <a:ext cx="7263000" cy="6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9" name="Google Shape;99;p16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7"/>
          <p:cNvSpPr txBox="1"/>
          <p:nvPr/>
        </p:nvSpPr>
        <p:spPr>
          <a:xfrm>
            <a:off x="918000" y="121121"/>
            <a:ext cx="16452000" cy="11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3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43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917950" y="890206"/>
            <a:ext cx="12108600" cy="7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900"/>
              <a:buFont typeface="Montserrat"/>
              <a:buNone/>
            </a:pPr>
            <a:r>
              <a:rPr lang="en-GB" sz="2900" b="0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Here is the outline for this lesson. We are going to</a:t>
            </a:r>
            <a:r>
              <a:rPr lang="en-GB" sz="29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 look at:</a:t>
            </a:r>
            <a:endParaRPr sz="29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820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/>
          </a:p>
        </p:txBody>
      </p:sp>
      <p:sp>
        <p:nvSpPr>
          <p:cNvPr id="106" name="Google Shape;106;p17"/>
          <p:cNvSpPr txBox="1"/>
          <p:nvPr/>
        </p:nvSpPr>
        <p:spPr>
          <a:xfrm>
            <a:off x="936800" y="1591727"/>
            <a:ext cx="11613000" cy="111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Key vocabulary</a:t>
            </a:r>
            <a:endParaRPr sz="40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936800" y="3193658"/>
            <a:ext cx="11613000" cy="1111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Finding one quarter of a quantity</a:t>
            </a:r>
            <a:endParaRPr sz="3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936800" y="4925986"/>
            <a:ext cx="11613000" cy="11112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Using a part-whole model to find a quarter</a:t>
            </a:r>
            <a:endParaRPr sz="3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936800" y="6658289"/>
            <a:ext cx="11613000" cy="1111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An Independent task and answers </a:t>
            </a:r>
            <a:endParaRPr sz="40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0" name="Google Shape;110;p17"/>
          <p:cNvCxnSpPr>
            <a:stCxn id="106" idx="2"/>
            <a:endCxn id="107" idx="0"/>
          </p:cNvCxnSpPr>
          <p:nvPr/>
        </p:nvCxnSpPr>
        <p:spPr>
          <a:xfrm>
            <a:off x="6743300" y="2702927"/>
            <a:ext cx="0" cy="490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7"/>
          <p:cNvCxnSpPr>
            <a:stCxn id="107" idx="2"/>
            <a:endCxn id="108" idx="0"/>
          </p:cNvCxnSpPr>
          <p:nvPr/>
        </p:nvCxnSpPr>
        <p:spPr>
          <a:xfrm>
            <a:off x="6743300" y="4304858"/>
            <a:ext cx="0" cy="6210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7"/>
          <p:cNvCxnSpPr>
            <a:stCxn id="108" idx="2"/>
            <a:endCxn id="109" idx="0"/>
          </p:cNvCxnSpPr>
          <p:nvPr/>
        </p:nvCxnSpPr>
        <p:spPr>
          <a:xfrm>
            <a:off x="6743300" y="6037186"/>
            <a:ext cx="0" cy="6210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13" name="Google Shape;113;p17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6850" y="1928835"/>
            <a:ext cx="9648100" cy="677878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8"/>
          <p:cNvSpPr txBox="1"/>
          <p:nvPr/>
        </p:nvSpPr>
        <p:spPr>
          <a:xfrm>
            <a:off x="936800" y="9588327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0" y="570531"/>
            <a:ext cx="16452000" cy="16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6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Star Words!</a:t>
            </a:r>
            <a:endParaRPr sz="66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1" name="Google Shape;12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8700" y="6124772"/>
            <a:ext cx="1500450" cy="1771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864950" y="5573075"/>
            <a:ext cx="1500450" cy="1771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57925" y="1018528"/>
            <a:ext cx="1500450" cy="1771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74525" y="156877"/>
            <a:ext cx="1500450" cy="177196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8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9"/>
          <p:cNvSpPr txBox="1"/>
          <p:nvPr/>
        </p:nvSpPr>
        <p:spPr>
          <a:xfrm>
            <a:off x="242600" y="384017"/>
            <a:ext cx="5954400" cy="901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44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1" name="Google Shape;13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1289" y="6034922"/>
            <a:ext cx="1242705" cy="1424724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9"/>
          <p:cNvSpPr txBox="1">
            <a:spLocks noGrp="1"/>
          </p:cNvSpPr>
          <p:nvPr>
            <p:ph type="subTitle" idx="3"/>
          </p:nvPr>
        </p:nvSpPr>
        <p:spPr>
          <a:xfrm>
            <a:off x="366550" y="2134648"/>
            <a:ext cx="3417000" cy="35718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Does the shape represent quarters?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33" name="Google Shape;133;p19"/>
          <p:cNvSpPr txBox="1"/>
          <p:nvPr/>
        </p:nvSpPr>
        <p:spPr>
          <a:xfrm>
            <a:off x="242600" y="8026222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4" name="Google Shape;134;p19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135" name="Google Shape;13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13200" y="1285375"/>
            <a:ext cx="10195201" cy="74243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0"/>
          <p:cNvSpPr txBox="1"/>
          <p:nvPr/>
        </p:nvSpPr>
        <p:spPr>
          <a:xfrm>
            <a:off x="242600" y="384017"/>
            <a:ext cx="5954400" cy="901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44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1" name="Google Shape;141;p20"/>
          <p:cNvSpPr txBox="1">
            <a:spLocks noGrp="1"/>
          </p:cNvSpPr>
          <p:nvPr>
            <p:ph type="subTitle" idx="3"/>
          </p:nvPr>
        </p:nvSpPr>
        <p:spPr>
          <a:xfrm>
            <a:off x="386850" y="2351823"/>
            <a:ext cx="3417000" cy="37875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Does the shape represent quarters?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42" name="Google Shape;142;p20"/>
          <p:cNvSpPr txBox="1"/>
          <p:nvPr/>
        </p:nvSpPr>
        <p:spPr>
          <a:xfrm>
            <a:off x="242600" y="8193472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0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pic>
        <p:nvPicPr>
          <p:cNvPr id="144" name="Google Shape;14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3200" y="1285375"/>
            <a:ext cx="10195201" cy="742439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0"/>
          <p:cNvSpPr txBox="1">
            <a:spLocks noGrp="1"/>
          </p:cNvSpPr>
          <p:nvPr>
            <p:ph type="subTitle" idx="3"/>
          </p:nvPr>
        </p:nvSpPr>
        <p:spPr>
          <a:xfrm>
            <a:off x="4131300" y="1450329"/>
            <a:ext cx="1393200" cy="9015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Yes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46" name="Google Shape;146;p20"/>
          <p:cNvSpPr txBox="1">
            <a:spLocks noGrp="1"/>
          </p:cNvSpPr>
          <p:nvPr>
            <p:ph type="subTitle" idx="3"/>
          </p:nvPr>
        </p:nvSpPr>
        <p:spPr>
          <a:xfrm>
            <a:off x="8123400" y="548971"/>
            <a:ext cx="1393200" cy="9015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Yes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47" name="Google Shape;147;p20"/>
          <p:cNvSpPr txBox="1">
            <a:spLocks noGrp="1"/>
          </p:cNvSpPr>
          <p:nvPr>
            <p:ph type="subTitle" idx="3"/>
          </p:nvPr>
        </p:nvSpPr>
        <p:spPr>
          <a:xfrm>
            <a:off x="8123400" y="3538094"/>
            <a:ext cx="1393200" cy="9015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Yes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48" name="Google Shape;148;p20"/>
          <p:cNvSpPr txBox="1">
            <a:spLocks noGrp="1"/>
          </p:cNvSpPr>
          <p:nvPr>
            <p:ph type="subTitle" idx="3"/>
          </p:nvPr>
        </p:nvSpPr>
        <p:spPr>
          <a:xfrm>
            <a:off x="11830350" y="657490"/>
            <a:ext cx="1393200" cy="9015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No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49" name="Google Shape;149;p20"/>
          <p:cNvSpPr txBox="1">
            <a:spLocks noGrp="1"/>
          </p:cNvSpPr>
          <p:nvPr>
            <p:ph type="subTitle" idx="3"/>
          </p:nvPr>
        </p:nvSpPr>
        <p:spPr>
          <a:xfrm>
            <a:off x="4002200" y="6437501"/>
            <a:ext cx="1393200" cy="9015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No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  <p:sp>
        <p:nvSpPr>
          <p:cNvPr id="150" name="Google Shape;150;p20"/>
          <p:cNvSpPr txBox="1">
            <a:spLocks noGrp="1"/>
          </p:cNvSpPr>
          <p:nvPr>
            <p:ph type="subTitle" idx="3"/>
          </p:nvPr>
        </p:nvSpPr>
        <p:spPr>
          <a:xfrm>
            <a:off x="12122600" y="6693646"/>
            <a:ext cx="1393200" cy="9015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No</a:t>
            </a:r>
            <a:endParaRPr sz="4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890206"/>
            <a:ext cx="13379898" cy="788623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1"/>
          <p:cNvSpPr txBox="1"/>
          <p:nvPr/>
        </p:nvSpPr>
        <p:spPr>
          <a:xfrm>
            <a:off x="435400" y="8776419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7" name="Google Shape;157;p21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2"/>
          <p:cNvSpPr txBox="1">
            <a:spLocks noGrp="1"/>
          </p:cNvSpPr>
          <p:nvPr>
            <p:ph type="subTitle" idx="1"/>
          </p:nvPr>
        </p:nvSpPr>
        <p:spPr>
          <a:xfrm>
            <a:off x="640500" y="350711"/>
            <a:ext cx="10854600" cy="12633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dk2"/>
                </a:solidFill>
              </a:rPr>
              <a:t>How many cakes will each guest eat?</a:t>
            </a:r>
            <a:endParaRPr sz="3900">
              <a:solidFill>
                <a:schemeClr val="dk2"/>
              </a:solidFill>
            </a:endParaRPr>
          </a:p>
        </p:txBody>
      </p:sp>
      <p:sp>
        <p:nvSpPr>
          <p:cNvPr id="163" name="Google Shape;163;p22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pic>
        <p:nvPicPr>
          <p:cNvPr id="164" name="Google Shape;16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1743205"/>
            <a:ext cx="13584999" cy="7096842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2"/>
          <p:cNvSpPr txBox="1"/>
          <p:nvPr/>
        </p:nvSpPr>
        <p:spPr>
          <a:xfrm>
            <a:off x="435400" y="8581869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3"/>
          <p:cNvSpPr txBox="1">
            <a:spLocks noGrp="1"/>
          </p:cNvSpPr>
          <p:nvPr>
            <p:ph type="subTitle" idx="1"/>
          </p:nvPr>
        </p:nvSpPr>
        <p:spPr>
          <a:xfrm>
            <a:off x="640500" y="350711"/>
            <a:ext cx="10854600" cy="947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dk2"/>
                </a:solidFill>
              </a:rPr>
              <a:t>How many cakes will each guest eat?</a:t>
            </a:r>
            <a:endParaRPr sz="3900">
              <a:solidFill>
                <a:schemeClr val="dk2"/>
              </a:solidFill>
            </a:endParaRPr>
          </a:p>
        </p:txBody>
      </p:sp>
      <p:sp>
        <p:nvSpPr>
          <p:cNvPr id="171" name="Google Shape;171;p23"/>
          <p:cNvSpPr txBox="1"/>
          <p:nvPr/>
        </p:nvSpPr>
        <p:spPr>
          <a:xfrm>
            <a:off x="435400" y="8722669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2" name="Google Shape;172;p23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173" name="Google Shape;17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6897607"/>
            <a:ext cx="13379900" cy="1942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8325" y="1656815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877325" y="1696622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258100" y="1656790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58350" y="1696622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14825" y="1696622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90825" y="1696622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71575" y="1696647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52325" y="1696647"/>
            <a:ext cx="1214650" cy="8145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3"/>
          <p:cNvSpPr/>
          <p:nvPr/>
        </p:nvSpPr>
        <p:spPr>
          <a:xfrm>
            <a:off x="43540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3"/>
          <p:cNvSpPr/>
          <p:nvPr/>
        </p:nvSpPr>
        <p:spPr>
          <a:xfrm>
            <a:off x="4087775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23"/>
          <p:cNvSpPr/>
          <p:nvPr/>
        </p:nvSpPr>
        <p:spPr>
          <a:xfrm>
            <a:off x="774015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23"/>
          <p:cNvSpPr/>
          <p:nvPr/>
        </p:nvSpPr>
        <p:spPr>
          <a:xfrm>
            <a:off x="1130035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6" name="Google Shape;18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39175" y="4127497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196300" y="5333608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97850" y="5333633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1525" y="5333608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196300" y="4127497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43950" y="4127497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1550" y="4127522"/>
            <a:ext cx="1214650" cy="814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39200" y="5333633"/>
            <a:ext cx="1214650" cy="81453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3"/>
          <p:cNvSpPr txBox="1">
            <a:spLocks noGrp="1"/>
          </p:cNvSpPr>
          <p:nvPr>
            <p:ph type="subTitle" idx="1"/>
          </p:nvPr>
        </p:nvSpPr>
        <p:spPr>
          <a:xfrm>
            <a:off x="2858425" y="2239117"/>
            <a:ext cx="8177400" cy="947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/>
              <a:t>One quarter of eight is two.</a:t>
            </a:r>
            <a:endParaRPr sz="39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4"/>
          <p:cNvSpPr txBox="1">
            <a:spLocks noGrp="1"/>
          </p:cNvSpPr>
          <p:nvPr>
            <p:ph type="subTitle" idx="1"/>
          </p:nvPr>
        </p:nvSpPr>
        <p:spPr>
          <a:xfrm>
            <a:off x="640500" y="223161"/>
            <a:ext cx="11496000" cy="947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dk2"/>
                </a:solidFill>
              </a:rPr>
              <a:t>How many apples will each guest eat?</a:t>
            </a:r>
            <a:endParaRPr sz="3900">
              <a:solidFill>
                <a:schemeClr val="dk2"/>
              </a:solidFill>
            </a:endParaRPr>
          </a:p>
        </p:txBody>
      </p:sp>
      <p:sp>
        <p:nvSpPr>
          <p:cNvPr id="200" name="Google Shape;200;p24"/>
          <p:cNvSpPr txBox="1"/>
          <p:nvPr/>
        </p:nvSpPr>
        <p:spPr>
          <a:xfrm>
            <a:off x="435400" y="8840019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1" name="Google Shape;201;p24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202" name="Google Shape;20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6897607"/>
            <a:ext cx="13379900" cy="194244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4"/>
          <p:cNvSpPr/>
          <p:nvPr/>
        </p:nvSpPr>
        <p:spPr>
          <a:xfrm>
            <a:off x="43540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24"/>
          <p:cNvSpPr/>
          <p:nvPr/>
        </p:nvSpPr>
        <p:spPr>
          <a:xfrm>
            <a:off x="4087775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24"/>
          <p:cNvSpPr/>
          <p:nvPr/>
        </p:nvSpPr>
        <p:spPr>
          <a:xfrm>
            <a:off x="774015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24"/>
          <p:cNvSpPr/>
          <p:nvPr/>
        </p:nvSpPr>
        <p:spPr>
          <a:xfrm>
            <a:off x="1130035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7" name="Google Shape;207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61600" y="1234415"/>
            <a:ext cx="6737700" cy="2457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0489" y="1577076"/>
            <a:ext cx="1242705" cy="1424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5"/>
          <p:cNvSpPr txBox="1">
            <a:spLocks noGrp="1"/>
          </p:cNvSpPr>
          <p:nvPr>
            <p:ph type="subTitle" idx="1"/>
          </p:nvPr>
        </p:nvSpPr>
        <p:spPr>
          <a:xfrm>
            <a:off x="640500" y="350711"/>
            <a:ext cx="11496000" cy="947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dk2"/>
                </a:solidFill>
              </a:rPr>
              <a:t>How many apples will each guest eat?</a:t>
            </a:r>
            <a:endParaRPr sz="3900">
              <a:solidFill>
                <a:schemeClr val="dk2"/>
              </a:solidFill>
            </a:endParaRPr>
          </a:p>
        </p:txBody>
      </p:sp>
      <p:sp>
        <p:nvSpPr>
          <p:cNvPr id="214" name="Google Shape;214;p25"/>
          <p:cNvSpPr txBox="1"/>
          <p:nvPr/>
        </p:nvSpPr>
        <p:spPr>
          <a:xfrm>
            <a:off x="435400" y="8697894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5" name="Google Shape;215;p25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pic>
        <p:nvPicPr>
          <p:cNvPr id="216" name="Google Shape;21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6897607"/>
            <a:ext cx="13379900" cy="1942440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5"/>
          <p:cNvSpPr/>
          <p:nvPr/>
        </p:nvSpPr>
        <p:spPr>
          <a:xfrm>
            <a:off x="43540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5"/>
          <p:cNvSpPr/>
          <p:nvPr/>
        </p:nvSpPr>
        <p:spPr>
          <a:xfrm>
            <a:off x="4087775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25"/>
          <p:cNvSpPr/>
          <p:nvPr/>
        </p:nvSpPr>
        <p:spPr>
          <a:xfrm>
            <a:off x="774015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25"/>
          <p:cNvSpPr/>
          <p:nvPr/>
        </p:nvSpPr>
        <p:spPr>
          <a:xfrm>
            <a:off x="11300350" y="3755507"/>
            <a:ext cx="3226800" cy="3375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25"/>
          <p:cNvSpPr txBox="1">
            <a:spLocks noGrp="1"/>
          </p:cNvSpPr>
          <p:nvPr>
            <p:ph type="subTitle" idx="1"/>
          </p:nvPr>
        </p:nvSpPr>
        <p:spPr>
          <a:xfrm>
            <a:off x="2561775" y="2411372"/>
            <a:ext cx="8177400" cy="947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/>
              <a:t>One quarter of four is one. </a:t>
            </a:r>
            <a:endParaRPr sz="3900"/>
          </a:p>
        </p:txBody>
      </p:sp>
      <p:pic>
        <p:nvPicPr>
          <p:cNvPr id="222" name="Google Shape;222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61800" y="1555669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15850" y="1555669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4500" y="1555669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3150" y="1555669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8950" y="4472080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47800" y="4472080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41525" y="4472080"/>
            <a:ext cx="1299162" cy="1456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5225" y="4472080"/>
            <a:ext cx="1299162" cy="1456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6"/>
          <p:cNvSpPr txBox="1">
            <a:spLocks noGrp="1"/>
          </p:cNvSpPr>
          <p:nvPr>
            <p:ph type="subTitle" idx="1"/>
          </p:nvPr>
        </p:nvSpPr>
        <p:spPr>
          <a:xfrm>
            <a:off x="640500" y="350711"/>
            <a:ext cx="10854600" cy="12633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dk2"/>
                </a:solidFill>
              </a:rPr>
              <a:t>How many cakes will each guest eat?</a:t>
            </a:r>
            <a:endParaRPr sz="3900">
              <a:solidFill>
                <a:schemeClr val="dk2"/>
              </a:solidFill>
            </a:endParaRPr>
          </a:p>
        </p:txBody>
      </p:sp>
      <p:sp>
        <p:nvSpPr>
          <p:cNvPr id="235" name="Google Shape;235;p26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pic>
        <p:nvPicPr>
          <p:cNvPr id="236" name="Google Shape;23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1770911"/>
            <a:ext cx="13379899" cy="674698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6"/>
          <p:cNvSpPr txBox="1"/>
          <p:nvPr/>
        </p:nvSpPr>
        <p:spPr>
          <a:xfrm>
            <a:off x="212250" y="8170619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7"/>
          <p:cNvSpPr txBox="1">
            <a:spLocks noGrp="1"/>
          </p:cNvSpPr>
          <p:nvPr>
            <p:ph type="subTitle" idx="1"/>
          </p:nvPr>
        </p:nvSpPr>
        <p:spPr>
          <a:xfrm>
            <a:off x="640500" y="350711"/>
            <a:ext cx="11380200" cy="9597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dk2"/>
                </a:solidFill>
              </a:rPr>
              <a:t>How many apples will each guest eat?</a:t>
            </a:r>
            <a:endParaRPr sz="3900">
              <a:solidFill>
                <a:schemeClr val="dk2"/>
              </a:solidFill>
            </a:endParaRPr>
          </a:p>
        </p:txBody>
      </p:sp>
      <p:sp>
        <p:nvSpPr>
          <p:cNvPr id="243" name="Google Shape;243;p27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pic>
        <p:nvPicPr>
          <p:cNvPr id="244" name="Google Shape;24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500" y="1918786"/>
            <a:ext cx="13379899" cy="6746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18800" y="3082489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51571" y="4130776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18800" y="4130776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51571" y="3082489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18800" y="5292301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51571" y="6340587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18800" y="6340587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51571" y="5292301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00575" y="2296052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33346" y="2296052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00575" y="3846323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33346" y="3846323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00550" y="5396594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33321" y="5396594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00550" y="7114895"/>
            <a:ext cx="1051743" cy="11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33321" y="7114895"/>
            <a:ext cx="1051743" cy="1161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27"/>
          <p:cNvSpPr txBox="1"/>
          <p:nvPr/>
        </p:nvSpPr>
        <p:spPr>
          <a:xfrm>
            <a:off x="331275" y="8665769"/>
            <a:ext cx="32268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"/>
          <p:cNvSpPr txBox="1">
            <a:spLocks noGrp="1"/>
          </p:cNvSpPr>
          <p:nvPr>
            <p:ph type="title"/>
          </p:nvPr>
        </p:nvSpPr>
        <p:spPr>
          <a:xfrm>
            <a:off x="327150" y="200385"/>
            <a:ext cx="6522000" cy="235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400"/>
              <a:t>Independent Task </a:t>
            </a:r>
            <a:endParaRPr sz="6400"/>
          </a:p>
        </p:txBody>
      </p:sp>
      <p:sp>
        <p:nvSpPr>
          <p:cNvPr id="267" name="Google Shape;267;p28"/>
          <p:cNvSpPr txBox="1">
            <a:spLocks noGrp="1"/>
          </p:cNvSpPr>
          <p:nvPr>
            <p:ph type="subTitle" idx="3"/>
          </p:nvPr>
        </p:nvSpPr>
        <p:spPr>
          <a:xfrm>
            <a:off x="247350" y="2556578"/>
            <a:ext cx="5182800" cy="3128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/>
              <a:t>Sharing a feast between four guests.</a:t>
            </a:r>
            <a:endParaRPr sz="4200"/>
          </a:p>
        </p:txBody>
      </p:sp>
      <p:sp>
        <p:nvSpPr>
          <p:cNvPr id="268" name="Google Shape;268;p28"/>
          <p:cNvSpPr txBox="1">
            <a:spLocks noGrp="1"/>
          </p:cNvSpPr>
          <p:nvPr>
            <p:ph type="body" idx="4"/>
          </p:nvPr>
        </p:nvSpPr>
        <p:spPr>
          <a:xfrm>
            <a:off x="327150" y="6005207"/>
            <a:ext cx="5023200" cy="27468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800"/>
              </a:spcAft>
              <a:buNone/>
            </a:pPr>
            <a:r>
              <a:rPr lang="en-GB" sz="42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How many food items will each guest get? </a:t>
            </a:r>
            <a:endParaRPr sz="4200">
              <a:solidFill>
                <a:schemeClr val="lt1"/>
              </a:solidFill>
            </a:endParaRPr>
          </a:p>
        </p:txBody>
      </p:sp>
      <p:sp>
        <p:nvSpPr>
          <p:cNvPr id="269" name="Google Shape;269;p28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70" name="Google Shape;270;p28"/>
          <p:cNvSpPr txBox="1"/>
          <p:nvPr/>
        </p:nvSpPr>
        <p:spPr>
          <a:xfrm>
            <a:off x="327150" y="8752000"/>
            <a:ext cx="43500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1" name="Google Shape;27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500" y="241200"/>
            <a:ext cx="7618900" cy="870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9"/>
          <p:cNvSpPr txBox="1">
            <a:spLocks noGrp="1"/>
          </p:cNvSpPr>
          <p:nvPr>
            <p:ph type="title"/>
          </p:nvPr>
        </p:nvSpPr>
        <p:spPr>
          <a:xfrm>
            <a:off x="917950" y="200385"/>
            <a:ext cx="5182800" cy="13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400"/>
              <a:t>Challenge</a:t>
            </a:r>
            <a:endParaRPr sz="6400"/>
          </a:p>
        </p:txBody>
      </p:sp>
      <p:sp>
        <p:nvSpPr>
          <p:cNvPr id="277" name="Google Shape;277;p29"/>
          <p:cNvSpPr txBox="1">
            <a:spLocks noGrp="1"/>
          </p:cNvSpPr>
          <p:nvPr>
            <p:ph type="subTitle" idx="3"/>
          </p:nvPr>
        </p:nvSpPr>
        <p:spPr>
          <a:xfrm>
            <a:off x="13480450" y="4769996"/>
            <a:ext cx="4350000" cy="3128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/>
              <a:t>Who do you agree with?</a:t>
            </a:r>
            <a:endParaRPr sz="4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/>
              <a:t>Why?</a:t>
            </a:r>
            <a:endParaRPr sz="4200"/>
          </a:p>
        </p:txBody>
      </p:sp>
      <p:sp>
        <p:nvSpPr>
          <p:cNvPr id="278" name="Google Shape;278;p29"/>
          <p:cNvSpPr txBox="1">
            <a:spLocks noGrp="1"/>
          </p:cNvSpPr>
          <p:nvPr>
            <p:ph type="body" idx="4"/>
          </p:nvPr>
        </p:nvSpPr>
        <p:spPr>
          <a:xfrm>
            <a:off x="917950" y="1194025"/>
            <a:ext cx="8407800" cy="9147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800"/>
              </a:spcAft>
              <a:buNone/>
            </a:pPr>
            <a:r>
              <a:rPr lang="en-GB" sz="4200">
                <a:latin typeface="Montserrat SemiBold"/>
                <a:ea typeface="Montserrat SemiBold"/>
                <a:cs typeface="Montserrat SemiBold"/>
                <a:sym typeface="Montserrat SemiBold"/>
              </a:rPr>
              <a:t>What is one quarter of 12?</a:t>
            </a:r>
            <a:endParaRPr sz="4200"/>
          </a:p>
        </p:txBody>
      </p:sp>
      <p:sp>
        <p:nvSpPr>
          <p:cNvPr id="279" name="Google Shape;279;p29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pic>
        <p:nvPicPr>
          <p:cNvPr id="280" name="Google Shape;28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750" y="1970125"/>
            <a:ext cx="12952699" cy="6869895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29"/>
          <p:cNvSpPr txBox="1"/>
          <p:nvPr/>
        </p:nvSpPr>
        <p:spPr>
          <a:xfrm>
            <a:off x="153600" y="8581887"/>
            <a:ext cx="43500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0"/>
          <p:cNvSpPr txBox="1">
            <a:spLocks noGrp="1"/>
          </p:cNvSpPr>
          <p:nvPr>
            <p:ph type="title"/>
          </p:nvPr>
        </p:nvSpPr>
        <p:spPr>
          <a:xfrm>
            <a:off x="327150" y="200385"/>
            <a:ext cx="6522000" cy="235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400"/>
              <a:t>Answers</a:t>
            </a:r>
            <a:endParaRPr sz="6400"/>
          </a:p>
        </p:txBody>
      </p:sp>
      <p:sp>
        <p:nvSpPr>
          <p:cNvPr id="287" name="Google Shape;287;p30"/>
          <p:cNvSpPr txBox="1">
            <a:spLocks noGrp="1"/>
          </p:cNvSpPr>
          <p:nvPr>
            <p:ph type="subTitle" idx="3"/>
          </p:nvPr>
        </p:nvSpPr>
        <p:spPr>
          <a:xfrm>
            <a:off x="247350" y="2306578"/>
            <a:ext cx="5182800" cy="3128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/>
              <a:t>Sharing a feast between four guests.</a:t>
            </a:r>
            <a:endParaRPr sz="4200"/>
          </a:p>
        </p:txBody>
      </p:sp>
      <p:sp>
        <p:nvSpPr>
          <p:cNvPr id="288" name="Google Shape;288;p30"/>
          <p:cNvSpPr txBox="1">
            <a:spLocks noGrp="1"/>
          </p:cNvSpPr>
          <p:nvPr>
            <p:ph type="body" idx="4"/>
          </p:nvPr>
        </p:nvSpPr>
        <p:spPr>
          <a:xfrm>
            <a:off x="327150" y="5755382"/>
            <a:ext cx="5023200" cy="27468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800"/>
              </a:spcAft>
              <a:buNone/>
            </a:pPr>
            <a:r>
              <a:rPr lang="en-GB" sz="42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How many food items will each guest get? </a:t>
            </a:r>
            <a:endParaRPr sz="4200">
              <a:solidFill>
                <a:schemeClr val="lt1"/>
              </a:solidFill>
            </a:endParaRPr>
          </a:p>
        </p:txBody>
      </p:sp>
      <p:sp>
        <p:nvSpPr>
          <p:cNvPr id="289" name="Google Shape;289;p30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sp>
        <p:nvSpPr>
          <p:cNvPr id="290" name="Google Shape;290;p30"/>
          <p:cNvSpPr txBox="1"/>
          <p:nvPr/>
        </p:nvSpPr>
        <p:spPr>
          <a:xfrm>
            <a:off x="327150" y="8787112"/>
            <a:ext cx="43500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91" name="Google Shape;29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500" y="241200"/>
            <a:ext cx="7618900" cy="8598825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0"/>
          <p:cNvSpPr txBox="1"/>
          <p:nvPr/>
        </p:nvSpPr>
        <p:spPr>
          <a:xfrm>
            <a:off x="11614475" y="352925"/>
            <a:ext cx="1090800" cy="102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3" name="Google Shape;293;p30"/>
          <p:cNvSpPr txBox="1"/>
          <p:nvPr/>
        </p:nvSpPr>
        <p:spPr>
          <a:xfrm>
            <a:off x="11614475" y="3225075"/>
            <a:ext cx="1090800" cy="102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>
                <a:latin typeface="Montserrat"/>
                <a:ea typeface="Montserrat"/>
                <a:cs typeface="Montserrat"/>
                <a:sym typeface="Montserrat"/>
              </a:rPr>
              <a:t>12</a:t>
            </a:r>
            <a:endParaRPr/>
          </a:p>
        </p:txBody>
      </p:sp>
      <p:sp>
        <p:nvSpPr>
          <p:cNvPr id="294" name="Google Shape;294;p30"/>
          <p:cNvSpPr txBox="1"/>
          <p:nvPr/>
        </p:nvSpPr>
        <p:spPr>
          <a:xfrm>
            <a:off x="11369525" y="6223075"/>
            <a:ext cx="1580700" cy="10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/>
          </a:p>
        </p:txBody>
      </p:sp>
      <p:sp>
        <p:nvSpPr>
          <p:cNvPr id="295" name="Google Shape;295;p30"/>
          <p:cNvSpPr txBox="1"/>
          <p:nvPr/>
        </p:nvSpPr>
        <p:spPr>
          <a:xfrm>
            <a:off x="10521575" y="21182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6" name="Google Shape;296;p30"/>
          <p:cNvSpPr txBox="1"/>
          <p:nvPr/>
        </p:nvSpPr>
        <p:spPr>
          <a:xfrm>
            <a:off x="11369525" y="21182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7" name="Google Shape;297;p30"/>
          <p:cNvSpPr txBox="1"/>
          <p:nvPr/>
        </p:nvSpPr>
        <p:spPr>
          <a:xfrm>
            <a:off x="13134125" y="21182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8" name="Google Shape;298;p30"/>
          <p:cNvSpPr txBox="1"/>
          <p:nvPr/>
        </p:nvSpPr>
        <p:spPr>
          <a:xfrm>
            <a:off x="12251825" y="21182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9" name="Google Shape;299;p30"/>
          <p:cNvSpPr txBox="1"/>
          <p:nvPr/>
        </p:nvSpPr>
        <p:spPr>
          <a:xfrm>
            <a:off x="10504400" y="49969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0" name="Google Shape;300;p30"/>
          <p:cNvSpPr txBox="1"/>
          <p:nvPr/>
        </p:nvSpPr>
        <p:spPr>
          <a:xfrm>
            <a:off x="11352350" y="49969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1" name="Google Shape;301;p30"/>
          <p:cNvSpPr txBox="1"/>
          <p:nvPr/>
        </p:nvSpPr>
        <p:spPr>
          <a:xfrm>
            <a:off x="13116950" y="49969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2" name="Google Shape;302;p30"/>
          <p:cNvSpPr txBox="1"/>
          <p:nvPr/>
        </p:nvSpPr>
        <p:spPr>
          <a:xfrm>
            <a:off x="12234650" y="49969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3" name="Google Shape;303;p30"/>
          <p:cNvSpPr txBox="1"/>
          <p:nvPr/>
        </p:nvSpPr>
        <p:spPr>
          <a:xfrm>
            <a:off x="10504400" y="78756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4" name="Google Shape;304;p30"/>
          <p:cNvSpPr txBox="1"/>
          <p:nvPr/>
        </p:nvSpPr>
        <p:spPr>
          <a:xfrm>
            <a:off x="11352350" y="78756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5" name="Google Shape;305;p30"/>
          <p:cNvSpPr txBox="1"/>
          <p:nvPr/>
        </p:nvSpPr>
        <p:spPr>
          <a:xfrm>
            <a:off x="13116950" y="78756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6" name="Google Shape;306;p30"/>
          <p:cNvSpPr txBox="1"/>
          <p:nvPr/>
        </p:nvSpPr>
        <p:spPr>
          <a:xfrm>
            <a:off x="12234650" y="7875675"/>
            <a:ext cx="6984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1"/>
          <p:cNvSpPr txBox="1">
            <a:spLocks noGrp="1"/>
          </p:cNvSpPr>
          <p:nvPr>
            <p:ph type="title"/>
          </p:nvPr>
        </p:nvSpPr>
        <p:spPr>
          <a:xfrm>
            <a:off x="917950" y="200385"/>
            <a:ext cx="10388400" cy="139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400"/>
              <a:t>Challenge answers</a:t>
            </a:r>
            <a:endParaRPr sz="6400"/>
          </a:p>
        </p:txBody>
      </p:sp>
      <p:sp>
        <p:nvSpPr>
          <p:cNvPr id="312" name="Google Shape;312;p31"/>
          <p:cNvSpPr txBox="1">
            <a:spLocks noGrp="1"/>
          </p:cNvSpPr>
          <p:nvPr>
            <p:ph type="subTitle" idx="3"/>
          </p:nvPr>
        </p:nvSpPr>
        <p:spPr>
          <a:xfrm>
            <a:off x="13480450" y="5265821"/>
            <a:ext cx="4350000" cy="3128400"/>
          </a:xfrm>
          <a:prstGeom prst="rect">
            <a:avLst/>
          </a:prstGeom>
        </p:spPr>
        <p:txBody>
          <a:bodyPr spcFirstLastPara="1" wrap="square" lIns="167625" tIns="165000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/>
              <a:t>Who do you agree with?</a:t>
            </a:r>
            <a:endParaRPr sz="4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/>
              <a:t>Why?</a:t>
            </a:r>
            <a:endParaRPr sz="4200"/>
          </a:p>
        </p:txBody>
      </p:sp>
      <p:sp>
        <p:nvSpPr>
          <p:cNvPr id="313" name="Google Shape;313;p31"/>
          <p:cNvSpPr txBox="1">
            <a:spLocks noGrp="1"/>
          </p:cNvSpPr>
          <p:nvPr>
            <p:ph type="body" idx="4"/>
          </p:nvPr>
        </p:nvSpPr>
        <p:spPr>
          <a:xfrm>
            <a:off x="917950" y="1161300"/>
            <a:ext cx="8407800" cy="9147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800"/>
              </a:spcAft>
              <a:buNone/>
            </a:pPr>
            <a:r>
              <a:rPr lang="en-GB" sz="4200">
                <a:latin typeface="Montserrat SemiBold"/>
                <a:ea typeface="Montserrat SemiBold"/>
                <a:cs typeface="Montserrat SemiBold"/>
                <a:sym typeface="Montserrat SemiBold"/>
              </a:rPr>
              <a:t>What is one quarter of 12?</a:t>
            </a:r>
            <a:endParaRPr sz="4200"/>
          </a:p>
        </p:txBody>
      </p:sp>
      <p:sp>
        <p:nvSpPr>
          <p:cNvPr id="314" name="Google Shape;314;p31"/>
          <p:cNvSpPr txBox="1">
            <a:spLocks noGrp="1"/>
          </p:cNvSpPr>
          <p:nvPr>
            <p:ph type="sldNum" idx="12"/>
          </p:nvPr>
        </p:nvSpPr>
        <p:spPr>
          <a:xfrm>
            <a:off x="917941" y="9588327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sp>
        <p:nvSpPr>
          <p:cNvPr id="315" name="Google Shape;315;p31"/>
          <p:cNvSpPr txBox="1"/>
          <p:nvPr/>
        </p:nvSpPr>
        <p:spPr>
          <a:xfrm>
            <a:off x="302350" y="8767262"/>
            <a:ext cx="43500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7625" tIns="167625" rIns="167625" bIns="167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16" name="Google Shape;31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750" y="1897352"/>
            <a:ext cx="12952701" cy="6869902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31"/>
          <p:cNvSpPr/>
          <p:nvPr/>
        </p:nvSpPr>
        <p:spPr>
          <a:xfrm>
            <a:off x="1082850" y="5680359"/>
            <a:ext cx="5796600" cy="29727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7625" tIns="167625" rIns="167625" bIns="16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2"/>
          <p:cNvSpPr txBox="1">
            <a:spLocks noGrp="1"/>
          </p:cNvSpPr>
          <p:nvPr>
            <p:ph type="title"/>
          </p:nvPr>
        </p:nvSpPr>
        <p:spPr>
          <a:xfrm>
            <a:off x="696900" y="2199835"/>
            <a:ext cx="16894200" cy="69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900"/>
              <a:buFont typeface="Montserrat SemiBold"/>
              <a:buNone/>
            </a:pPr>
            <a:endParaRPr sz="5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900"/>
              <a:buFont typeface="Montserrat SemiBold"/>
              <a:buNone/>
            </a:pPr>
            <a:endParaRPr sz="5500" b="1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900"/>
              <a:buFont typeface="Montserrat SemiBold"/>
              <a:buNone/>
            </a:pPr>
            <a:r>
              <a:rPr lang="en-GB" sz="5500" b="1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5500" b="1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9900"/>
              <a:buNone/>
            </a:pPr>
            <a:endParaRPr sz="2900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9900"/>
              <a:buNone/>
            </a:pPr>
            <a:r>
              <a:rPr lang="en-GB" sz="3100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3100" b="1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3100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3100" b="1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3100" b="1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SzPts val="9900"/>
              <a:buNone/>
            </a:pPr>
            <a:endParaRPr/>
          </a:p>
        </p:txBody>
      </p:sp>
      <p:pic>
        <p:nvPicPr>
          <p:cNvPr id="323" name="Google Shape;32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977502" y="7550197"/>
            <a:ext cx="967369" cy="967369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32"/>
          <p:cNvSpPr txBox="1">
            <a:spLocks noGrp="1"/>
          </p:cNvSpPr>
          <p:nvPr>
            <p:ph type="sldNum" idx="12"/>
          </p:nvPr>
        </p:nvSpPr>
        <p:spPr>
          <a:xfrm>
            <a:off x="-421382" y="9588329"/>
            <a:ext cx="10974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3"/>
          <p:cNvSpPr txBox="1">
            <a:spLocks noGrp="1"/>
          </p:cNvSpPr>
          <p:nvPr>
            <p:ph type="title"/>
          </p:nvPr>
        </p:nvSpPr>
        <p:spPr>
          <a:xfrm>
            <a:off x="949200" y="890206"/>
            <a:ext cx="13071000" cy="761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200" i="0"/>
              <a:t>You were incredible today at finding one quarter of a quantity.</a:t>
            </a:r>
            <a:endParaRPr sz="6200"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 </a:t>
            </a:r>
            <a:endParaRPr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0"/>
          </a:p>
        </p:txBody>
      </p:sp>
      <p:sp>
        <p:nvSpPr>
          <p:cNvPr id="330" name="Google Shape;330;p33"/>
          <p:cNvSpPr txBox="1">
            <a:spLocks noGrp="1"/>
          </p:cNvSpPr>
          <p:nvPr>
            <p:ph type="sldNum" idx="12"/>
          </p:nvPr>
        </p:nvSpPr>
        <p:spPr>
          <a:xfrm>
            <a:off x="17113568" y="9501364"/>
            <a:ext cx="1097400" cy="7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pic>
        <p:nvPicPr>
          <p:cNvPr id="331" name="Google Shape;33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30550" y="4418852"/>
            <a:ext cx="9995400" cy="145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Custom</PresentationFormat>
  <Paragraphs>85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Montserrat Medium</vt:lpstr>
      <vt:lpstr>Montserrat</vt:lpstr>
      <vt:lpstr>Calibri</vt:lpstr>
      <vt:lpstr>Montserrat SemiBold</vt:lpstr>
      <vt:lpstr>Arial</vt:lpstr>
      <vt:lpstr>Oak National Academy v2</vt:lpstr>
      <vt:lpstr>To find one quarter of a quantity.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Independent Task </vt:lpstr>
      <vt:lpstr>Challenge</vt:lpstr>
      <vt:lpstr>Answers</vt:lpstr>
      <vt:lpstr>Challenge answers</vt:lpstr>
      <vt:lpstr>  Share your work with Oak National  If you'd like to, please ask your parent or carer to share your work on Twitter tagging @OakNational and #LearnwithOak </vt:lpstr>
      <vt:lpstr>You were incredible today at finding one quarter of a quantity.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find one quarter of a quantity.</dc:title>
  <dc:creator>Staff</dc:creator>
  <cp:lastModifiedBy>HP</cp:lastModifiedBy>
  <cp:revision>1</cp:revision>
  <dcterms:modified xsi:type="dcterms:W3CDTF">2020-11-25T12:35:32Z</dcterms:modified>
</cp:coreProperties>
</file>