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1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Montserrat SemiBold" panose="020B0604020202020204" charset="0"/>
      <p:regular r:id="rId30"/>
      <p:bold r:id="rId31"/>
      <p:italic r:id="rId32"/>
      <p:boldItalic r:id="rId33"/>
    </p:embeddedFont>
    <p:embeddedFont>
      <p:font typeface="Montserrat" panose="020B0604020202020204" charset="0"/>
      <p:regular r:id="rId34"/>
      <p:bold r:id="rId35"/>
      <p:italic r:id="rId36"/>
      <p:boldItalic r:id="rId37"/>
    </p:embeddedFont>
    <p:embeddedFont>
      <p:font typeface="Montserrat Medium" panose="020B0604020202020204" charset="0"/>
      <p:regular r:id="rId38"/>
      <p:bold r:id="rId39"/>
      <p:italic r:id="rId40"/>
      <p:boldItalic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font" Target="fonts/font14.fntdata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font" Target="fonts/font15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Relationship Id="rId20" Type="http://schemas.openxmlformats.org/officeDocument/2006/relationships/slide" Target="slides/slide19.xml"/><Relationship Id="rId41" Type="http://schemas.openxmlformats.org/officeDocument/2006/relationships/font" Target="fonts/font1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1714196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7349fb42c9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7349fb42c9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300"/>
          </a:p>
        </p:txBody>
      </p:sp>
    </p:spTree>
    <p:extLst>
      <p:ext uri="{BB962C8B-B14F-4D97-AF65-F5344CB8AC3E}">
        <p14:creationId xmlns:p14="http://schemas.microsoft.com/office/powerpoint/2010/main" val="235177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8bc1ef7f2b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2" name="Google Shape;92;g8bc1ef7f2b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03956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8be13092b1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8be13092b1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817344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88e62c19d8_0_1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88e62c19d8_0_1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86075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8492ddc174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8492ddc174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902592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8bc1ef7f2b_0_2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8bc1ef7f2b_0_2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02413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8bc1ef7f2b_0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8bc1ef7f2b_0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900997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8bd148509d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8bd148509d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059516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8bd148509d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8bd148509d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417249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8bd148509d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8bd148509d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39469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8bd148509d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8bd148509d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912899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8bdc34293d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8bdc34293d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24170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8bdc34293d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8bdc34293d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80151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8bdc34293d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8bdc34293d_0_1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818228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8bdc34293d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8bdc34293d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44262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8bdc34293d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Google Shape;251;g8bdc34293d_0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444927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8bdc34293d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" name="Google Shape;260;g8bdc34293d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908934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8bdc34293d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8bdc34293d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070556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g8bdc34293d_0_2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3" name="Google Shape;313;g8bdc34293d_0_2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717675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88e62c19d8_0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88e62c19d8_0_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207327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8bdc34293d_0_2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1" name="Google Shape;331;g8bdc34293d_0_2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332752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8bc1ef7f2b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9" name="Google Shape;339;g8bc1ef7f2b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401582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73beb17c6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5" name="Google Shape;345;g73beb17c6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5448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100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0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0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0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0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0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0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000"/>
              </a:spcBef>
              <a:spcAft>
                <a:spcPts val="10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5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458975" y="1438150"/>
            <a:ext cx="8226000" cy="31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3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3951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4733975" y="1438150"/>
            <a:ext cx="3951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idx="3"/>
          </p:nvPr>
        </p:nvSpPr>
        <p:spPr>
          <a:xfrm>
            <a:off x="4733975" y="445025"/>
            <a:ext cx="3951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453200" y="1428925"/>
            <a:ext cx="8231700" cy="405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subTitle" idx="2"/>
          </p:nvPr>
        </p:nvSpPr>
        <p:spPr>
          <a:xfrm>
            <a:off x="458975" y="1882125"/>
            <a:ext cx="2585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3"/>
          </p:nvPr>
        </p:nvSpPr>
        <p:spPr>
          <a:xfrm>
            <a:off x="458975" y="2492625"/>
            <a:ext cx="2585400" cy="1926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ubTitle" idx="4"/>
          </p:nvPr>
        </p:nvSpPr>
        <p:spPr>
          <a:xfrm>
            <a:off x="3279300" y="1882125"/>
            <a:ext cx="2585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5"/>
          </p:nvPr>
        </p:nvSpPr>
        <p:spPr>
          <a:xfrm>
            <a:off x="3279300" y="2492625"/>
            <a:ext cx="2585400" cy="1926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ubTitle" idx="6"/>
          </p:nvPr>
        </p:nvSpPr>
        <p:spPr>
          <a:xfrm>
            <a:off x="6099625" y="1882125"/>
            <a:ext cx="2585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7"/>
          </p:nvPr>
        </p:nvSpPr>
        <p:spPr>
          <a:xfrm>
            <a:off x="6099625" y="2492625"/>
            <a:ext cx="2585400" cy="1926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ubTitle" idx="2"/>
          </p:nvPr>
        </p:nvSpPr>
        <p:spPr>
          <a:xfrm>
            <a:off x="5555725" y="2671200"/>
            <a:ext cx="3129300" cy="3945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body" idx="3"/>
          </p:nvPr>
        </p:nvSpPr>
        <p:spPr>
          <a:xfrm>
            <a:off x="458975" y="2070075"/>
            <a:ext cx="3951000" cy="52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ubTitle" idx="4"/>
          </p:nvPr>
        </p:nvSpPr>
        <p:spPr>
          <a:xfrm>
            <a:off x="458975" y="2671200"/>
            <a:ext cx="3128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body" idx="5"/>
          </p:nvPr>
        </p:nvSpPr>
        <p:spPr>
          <a:xfrm>
            <a:off x="458975" y="3303125"/>
            <a:ext cx="3951000" cy="52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ubTitle" idx="6"/>
          </p:nvPr>
        </p:nvSpPr>
        <p:spPr>
          <a:xfrm>
            <a:off x="5555725" y="3177725"/>
            <a:ext cx="3129300" cy="3945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ubTitle" idx="7"/>
          </p:nvPr>
        </p:nvSpPr>
        <p:spPr>
          <a:xfrm>
            <a:off x="5555725" y="3684250"/>
            <a:ext cx="3129300" cy="3945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9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2"/>
          </p:nvPr>
        </p:nvSpPr>
        <p:spPr>
          <a:xfrm>
            <a:off x="458975" y="2070075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ubTitle" idx="3"/>
          </p:nvPr>
        </p:nvSpPr>
        <p:spPr>
          <a:xfrm>
            <a:off x="4734000" y="1438150"/>
            <a:ext cx="3128400" cy="4533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body" idx="4"/>
          </p:nvPr>
        </p:nvSpPr>
        <p:spPr>
          <a:xfrm>
            <a:off x="4734000" y="2070075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subTitle" idx="5"/>
          </p:nvPr>
        </p:nvSpPr>
        <p:spPr>
          <a:xfrm>
            <a:off x="458975" y="2952375"/>
            <a:ext cx="3128400" cy="4533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6"/>
          </p:nvPr>
        </p:nvSpPr>
        <p:spPr>
          <a:xfrm>
            <a:off x="458975" y="3584300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ubTitle" idx="7"/>
          </p:nvPr>
        </p:nvSpPr>
        <p:spPr>
          <a:xfrm>
            <a:off x="4734000" y="2952375"/>
            <a:ext cx="3128400" cy="4533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body" idx="8"/>
          </p:nvPr>
        </p:nvSpPr>
        <p:spPr>
          <a:xfrm>
            <a:off x="4734000" y="3584300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 txBox="1">
            <a:spLocks noGrp="1"/>
          </p:cNvSpPr>
          <p:nvPr>
            <p:ph type="title"/>
          </p:nvPr>
        </p:nvSpPr>
        <p:spPr>
          <a:xfrm>
            <a:off x="458975" y="446400"/>
            <a:ext cx="3951000" cy="81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90250" y="1099725"/>
            <a:ext cx="8194800" cy="3441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ontserrat SemiBold"/>
              <a:buNone/>
              <a:defRPr sz="36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subTitle" idx="1"/>
          </p:nvPr>
        </p:nvSpPr>
        <p:spPr>
          <a:xfrm>
            <a:off x="474525" y="3969500"/>
            <a:ext cx="3935400" cy="954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0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0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0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0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0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0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000"/>
              </a:spcBef>
              <a:spcAft>
                <a:spcPts val="10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71" name="Google Shape;71;p11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1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>
            <a:off x="468000" y="4626000"/>
            <a:ext cx="3942000" cy="320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1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 1">
  <p:cSld name="Main point">
    <p:bg>
      <p:bgPr>
        <a:solidFill>
          <a:schemeClr val="dk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>
            <a:spLocks noGrp="1"/>
          </p:cNvSpPr>
          <p:nvPr>
            <p:ph type="title"/>
          </p:nvPr>
        </p:nvSpPr>
        <p:spPr>
          <a:xfrm>
            <a:off x="490250" y="1099725"/>
            <a:ext cx="8194800" cy="34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Montserrat SemiBold"/>
              <a:buNone/>
              <a:defRPr sz="36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subTitle" idx="1"/>
          </p:nvPr>
        </p:nvSpPr>
        <p:spPr>
          <a:xfrm>
            <a:off x="474525" y="3969500"/>
            <a:ext cx="3935400" cy="9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1200"/>
              <a:buNone/>
              <a:defRPr/>
            </a:lvl9pPr>
          </a:lstStyle>
          <a:p>
            <a:endParaRPr/>
          </a:p>
        </p:txBody>
      </p:sp>
      <p:pic>
        <p:nvPicPr>
          <p:cNvPr id="81" name="Google Shape;81;p14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4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None/>
              <a:defRPr sz="22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●"/>
              <a:defRPr sz="1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3020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–"/>
              <a:defRPr sz="1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1750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1750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0480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0480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29210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29210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27940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800"/>
              <a:buFont typeface="Montserrat"/>
              <a:buChar char="–"/>
              <a:defRPr sz="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5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9">
          <p15:clr>
            <a:srgbClr val="EA4335"/>
          </p15:clr>
        </p15:guide>
        <p15:guide id="2" pos="5471">
          <p15:clr>
            <a:srgbClr val="EA4335"/>
          </p15:clr>
        </p15:guide>
        <p15:guide id="3" orient="horz" pos="280">
          <p15:clr>
            <a:srgbClr val="EA4335"/>
          </p15:clr>
        </p15:guide>
        <p15:guide id="4" orient="horz" pos="906">
          <p15:clr>
            <a:srgbClr val="EA4335"/>
          </p15:clr>
        </p15:guide>
        <p15:guide id="5" orient="horz" pos="2784">
          <p15:clr>
            <a:srgbClr val="EA4335"/>
          </p15:clr>
        </p15:guide>
        <p15:guide id="6" orient="horz" pos="3019">
          <p15:clr>
            <a:srgbClr val="EA4335"/>
          </p15:clr>
        </p15:guide>
        <p15:guide id="7" orient="horz" pos="693">
          <p15:clr>
            <a:srgbClr val="EA4335"/>
          </p15:clr>
        </p15:guide>
        <p15:guide id="8" pos="2778">
          <p15:clr>
            <a:srgbClr val="EA4335"/>
          </p15:clr>
        </p15:guide>
        <p15:guide id="9" pos="2982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5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01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>
                <a:solidFill>
                  <a:schemeClr val="dk2"/>
                </a:solidFill>
              </a:rPr>
              <a:t>To find half of a quantity.  </a:t>
            </a:r>
            <a:endParaRPr sz="3400">
              <a:solidFill>
                <a:schemeClr val="dk2"/>
              </a:solidFill>
            </a:endParaRPr>
          </a:p>
        </p:txBody>
      </p:sp>
      <p:sp>
        <p:nvSpPr>
          <p:cNvPr id="88" name="Google Shape;88;p15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Maths </a:t>
            </a:r>
            <a:r>
              <a:rPr lang="en-GB"/>
              <a:t>	</a:t>
            </a:r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subTitle" idx="2"/>
          </p:nvPr>
        </p:nvSpPr>
        <p:spPr>
          <a:xfrm>
            <a:off x="458975" y="4231750"/>
            <a:ext cx="2923800" cy="375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Miss Sidhu </a:t>
            </a:r>
            <a:endParaRPr>
              <a:solidFill>
                <a:srgbClr val="4B324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6"/>
          <p:cNvSpPr/>
          <p:nvPr/>
        </p:nvSpPr>
        <p:spPr>
          <a:xfrm>
            <a:off x="458968" y="771775"/>
            <a:ext cx="4938900" cy="66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 sz="1100">
              <a:solidFill>
                <a:schemeClr val="dk2"/>
              </a:solidFill>
            </a:endParaRPr>
          </a:p>
        </p:txBody>
      </p:sp>
      <p:sp>
        <p:nvSpPr>
          <p:cNvPr id="95" name="Google Shape;95;p16"/>
          <p:cNvSpPr txBox="1"/>
          <p:nvPr/>
        </p:nvSpPr>
        <p:spPr>
          <a:xfrm>
            <a:off x="458975" y="1577325"/>
            <a:ext cx="2585400" cy="4533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1</a:t>
            </a:r>
            <a:endParaRPr/>
          </a:p>
        </p:txBody>
      </p:sp>
      <p:sp>
        <p:nvSpPr>
          <p:cNvPr id="96" name="Google Shape;96;p16"/>
          <p:cNvSpPr txBox="1"/>
          <p:nvPr/>
        </p:nvSpPr>
        <p:spPr>
          <a:xfrm>
            <a:off x="459000" y="231525"/>
            <a:ext cx="8226000" cy="81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Welcome to today’s lesson!</a:t>
            </a:r>
            <a:r>
              <a:rPr lang="en-GB" sz="22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2200" b="1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7" name="Google Shape;9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9963" y="2292711"/>
            <a:ext cx="2063400" cy="206340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7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104" name="Google Shape;104;p17"/>
          <p:cNvSpPr txBox="1"/>
          <p:nvPr/>
        </p:nvSpPr>
        <p:spPr>
          <a:xfrm>
            <a:off x="459000" y="60550"/>
            <a:ext cx="8226000" cy="5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2800" b="1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5" name="Google Shape;105;p17"/>
          <p:cNvSpPr txBox="1"/>
          <p:nvPr/>
        </p:nvSpPr>
        <p:spPr>
          <a:xfrm>
            <a:off x="458975" y="445025"/>
            <a:ext cx="6054300" cy="35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Montserrat"/>
              <a:buNone/>
            </a:pPr>
            <a:r>
              <a:rPr lang="en-GB" sz="1600" b="0" i="0" u="none" strike="noStrike" cap="none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Here is the outline for this lesson. We are going to</a:t>
            </a:r>
            <a:r>
              <a:rPr lang="en-GB" sz="16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 look at:</a:t>
            </a:r>
            <a:endParaRPr sz="16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7"/>
          <p:cNvSpPr txBox="1"/>
          <p:nvPr/>
        </p:nvSpPr>
        <p:spPr>
          <a:xfrm>
            <a:off x="468400" y="795725"/>
            <a:ext cx="5806500" cy="555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Key vocabulary</a:t>
            </a:r>
            <a:endParaRPr sz="2200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7" name="Google Shape;107;p17"/>
          <p:cNvSpPr txBox="1"/>
          <p:nvPr/>
        </p:nvSpPr>
        <p:spPr>
          <a:xfrm>
            <a:off x="468400" y="1546862"/>
            <a:ext cx="5806500" cy="555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Identifying equal and unequal quantities</a:t>
            </a:r>
            <a:endParaRPr sz="20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8" name="Google Shape;108;p17"/>
          <p:cNvSpPr txBox="1"/>
          <p:nvPr/>
        </p:nvSpPr>
        <p:spPr>
          <a:xfrm>
            <a:off x="468400" y="2287212"/>
            <a:ext cx="5806500" cy="5556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Using a part-whole model to find half </a:t>
            </a:r>
            <a:endParaRPr sz="22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9" name="Google Shape;109;p17"/>
          <p:cNvSpPr txBox="1"/>
          <p:nvPr/>
        </p:nvSpPr>
        <p:spPr>
          <a:xfrm>
            <a:off x="468400" y="3027562"/>
            <a:ext cx="5806500" cy="555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An Independent task and answers </a:t>
            </a:r>
            <a:endParaRPr sz="22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10" name="Google Shape;110;p17"/>
          <p:cNvCxnSpPr>
            <a:stCxn id="106" idx="2"/>
            <a:endCxn id="107" idx="0"/>
          </p:cNvCxnSpPr>
          <p:nvPr/>
        </p:nvCxnSpPr>
        <p:spPr>
          <a:xfrm>
            <a:off x="3371650" y="1351325"/>
            <a:ext cx="0" cy="1956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1" name="Google Shape;111;p17"/>
          <p:cNvCxnSpPr>
            <a:stCxn id="107" idx="2"/>
            <a:endCxn id="108" idx="0"/>
          </p:cNvCxnSpPr>
          <p:nvPr/>
        </p:nvCxnSpPr>
        <p:spPr>
          <a:xfrm>
            <a:off x="3371650" y="2102462"/>
            <a:ext cx="0" cy="1848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2" name="Google Shape;112;p17"/>
          <p:cNvCxnSpPr>
            <a:stCxn id="108" idx="2"/>
            <a:endCxn id="109" idx="0"/>
          </p:cNvCxnSpPr>
          <p:nvPr/>
        </p:nvCxnSpPr>
        <p:spPr>
          <a:xfrm>
            <a:off x="3371650" y="2842812"/>
            <a:ext cx="0" cy="1848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13" name="Google Shape;113;p17"/>
          <p:cNvSpPr txBox="1"/>
          <p:nvPr/>
        </p:nvSpPr>
        <p:spPr>
          <a:xfrm>
            <a:off x="468400" y="3778675"/>
            <a:ext cx="5806500" cy="555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 final quiz to see what we learnt</a:t>
            </a:r>
            <a:endParaRPr sz="2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14" name="Google Shape;114;p17"/>
          <p:cNvCxnSpPr>
            <a:stCxn id="109" idx="2"/>
            <a:endCxn id="113" idx="0"/>
          </p:cNvCxnSpPr>
          <p:nvPr/>
        </p:nvCxnSpPr>
        <p:spPr>
          <a:xfrm>
            <a:off x="3371650" y="3583162"/>
            <a:ext cx="0" cy="1956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 txBox="1"/>
          <p:nvPr/>
        </p:nvSpPr>
        <p:spPr>
          <a:xfrm>
            <a:off x="468400" y="4793325"/>
            <a:ext cx="3305400" cy="1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20" name="Google Shape;120;p1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  <p:sp>
        <p:nvSpPr>
          <p:cNvPr id="121" name="Google Shape;121;p18"/>
          <p:cNvSpPr txBox="1"/>
          <p:nvPr/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Star Words!</a:t>
            </a:r>
            <a:endParaRPr sz="3600" b="1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2" name="Google Shape;12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8900" y="3169300"/>
            <a:ext cx="100012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77100" y="3169300"/>
            <a:ext cx="100012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78963" y="509175"/>
            <a:ext cx="100012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77088" y="261725"/>
            <a:ext cx="100012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87050" y="1205800"/>
            <a:ext cx="4369850" cy="3213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9"/>
          <p:cNvSpPr txBox="1"/>
          <p:nvPr/>
        </p:nvSpPr>
        <p:spPr>
          <a:xfrm>
            <a:off x="68300" y="219725"/>
            <a:ext cx="2977200" cy="576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Brain teaser! </a:t>
            </a:r>
            <a:endParaRPr sz="30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2" name="Google Shape;13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394" y="2905525"/>
            <a:ext cx="828325" cy="94965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9"/>
          <p:cNvSpPr txBox="1">
            <a:spLocks noGrp="1"/>
          </p:cNvSpPr>
          <p:nvPr>
            <p:ph type="subTitle" idx="3"/>
          </p:nvPr>
        </p:nvSpPr>
        <p:spPr>
          <a:xfrm>
            <a:off x="160400" y="1099725"/>
            <a:ext cx="2793000" cy="17385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Select a number and then find half.</a:t>
            </a:r>
            <a:endParaRPr sz="2800"/>
          </a:p>
        </p:txBody>
      </p:sp>
      <p:pic>
        <p:nvPicPr>
          <p:cNvPr id="134" name="Google Shape;134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16502" y="486500"/>
            <a:ext cx="3770574" cy="4069826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oogle Shape;14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4302" y="445025"/>
            <a:ext cx="3770574" cy="4069826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20"/>
          <p:cNvSpPr txBox="1"/>
          <p:nvPr/>
        </p:nvSpPr>
        <p:spPr>
          <a:xfrm>
            <a:off x="108900" y="219725"/>
            <a:ext cx="2977200" cy="5487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Brain teaser! </a:t>
            </a:r>
            <a:endParaRPr sz="30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2" name="Google Shape;142;p20"/>
          <p:cNvSpPr txBox="1"/>
          <p:nvPr/>
        </p:nvSpPr>
        <p:spPr>
          <a:xfrm>
            <a:off x="3894350" y="1028500"/>
            <a:ext cx="828300" cy="819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5</a:t>
            </a:r>
            <a:endParaRPr sz="3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3" name="Google Shape;143;p20"/>
          <p:cNvSpPr txBox="1"/>
          <p:nvPr/>
        </p:nvSpPr>
        <p:spPr>
          <a:xfrm>
            <a:off x="5801925" y="445025"/>
            <a:ext cx="828300" cy="819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3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4" name="Google Shape;144;p20"/>
          <p:cNvSpPr txBox="1"/>
          <p:nvPr/>
        </p:nvSpPr>
        <p:spPr>
          <a:xfrm>
            <a:off x="5948325" y="2070275"/>
            <a:ext cx="828300" cy="8193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10</a:t>
            </a:r>
            <a:endParaRPr sz="3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5" name="Google Shape;145;p20"/>
          <p:cNvSpPr txBox="1"/>
          <p:nvPr/>
        </p:nvSpPr>
        <p:spPr>
          <a:xfrm>
            <a:off x="4911650" y="3599950"/>
            <a:ext cx="828300" cy="819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8</a:t>
            </a:r>
            <a:endParaRPr sz="3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6" name="Google Shape;146;p20"/>
          <p:cNvSpPr txBox="1"/>
          <p:nvPr/>
        </p:nvSpPr>
        <p:spPr>
          <a:xfrm>
            <a:off x="3228150" y="2658525"/>
            <a:ext cx="828300" cy="819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7</a:t>
            </a:r>
            <a:endParaRPr sz="3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7" name="Google Shape;147;p20"/>
          <p:cNvSpPr txBox="1">
            <a:spLocks noGrp="1"/>
          </p:cNvSpPr>
          <p:nvPr>
            <p:ph type="subTitle" idx="3"/>
          </p:nvPr>
        </p:nvSpPr>
        <p:spPr>
          <a:xfrm>
            <a:off x="108900" y="1438150"/>
            <a:ext cx="2793000" cy="17898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Select a number and then find half.</a:t>
            </a:r>
            <a:endParaRPr sz="2800"/>
          </a:p>
        </p:txBody>
      </p:sp>
      <p:sp>
        <p:nvSpPr>
          <p:cNvPr id="148" name="Google Shape;148;p2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0250" y="811800"/>
            <a:ext cx="6869025" cy="357565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1"/>
          <p:cNvSpPr txBox="1">
            <a:spLocks noGrp="1"/>
          </p:cNvSpPr>
          <p:nvPr>
            <p:ph type="subTitle" idx="1"/>
          </p:nvPr>
        </p:nvSpPr>
        <p:spPr>
          <a:xfrm>
            <a:off x="320250" y="175325"/>
            <a:ext cx="7946400" cy="5394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2"/>
                </a:solidFill>
              </a:rPr>
              <a:t>Identifying equal and unequal quantities</a:t>
            </a:r>
            <a:endParaRPr sz="2800">
              <a:solidFill>
                <a:schemeClr val="dk2"/>
              </a:solidFill>
            </a:endParaRPr>
          </a:p>
        </p:txBody>
      </p:sp>
      <p:sp>
        <p:nvSpPr>
          <p:cNvPr id="155" name="Google Shape;155;p2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1288" y="681038"/>
            <a:ext cx="6638925" cy="3781425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22"/>
          <p:cNvSpPr txBox="1">
            <a:spLocks noGrp="1"/>
          </p:cNvSpPr>
          <p:nvPr>
            <p:ph type="subTitle" idx="3"/>
          </p:nvPr>
        </p:nvSpPr>
        <p:spPr>
          <a:xfrm>
            <a:off x="291300" y="119225"/>
            <a:ext cx="8393700" cy="5619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Do they have an equal share of carrots? </a:t>
            </a:r>
            <a:endParaRPr sz="2800"/>
          </a:p>
        </p:txBody>
      </p:sp>
      <p:sp>
        <p:nvSpPr>
          <p:cNvPr id="162" name="Google Shape;162;p22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3"/>
          <p:cNvSpPr txBox="1">
            <a:spLocks noGrp="1"/>
          </p:cNvSpPr>
          <p:nvPr>
            <p:ph type="subTitle" idx="3"/>
          </p:nvPr>
        </p:nvSpPr>
        <p:spPr>
          <a:xfrm>
            <a:off x="261150" y="156400"/>
            <a:ext cx="8297700" cy="5130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Do they have an equal share of cupcakes? </a:t>
            </a:r>
            <a:endParaRPr sz="2800"/>
          </a:p>
        </p:txBody>
      </p:sp>
      <p:pic>
        <p:nvPicPr>
          <p:cNvPr id="168" name="Google Shape;16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1300" y="776125"/>
            <a:ext cx="7391400" cy="3759212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2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4"/>
          <p:cNvSpPr txBox="1">
            <a:spLocks noGrp="1"/>
          </p:cNvSpPr>
          <p:nvPr>
            <p:ph type="subTitle" idx="3"/>
          </p:nvPr>
        </p:nvSpPr>
        <p:spPr>
          <a:xfrm>
            <a:off x="291275" y="144000"/>
            <a:ext cx="8393700" cy="5082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Do they have an equal share of sandwiches? </a:t>
            </a:r>
            <a:endParaRPr sz="2800"/>
          </a:p>
        </p:txBody>
      </p:sp>
      <p:pic>
        <p:nvPicPr>
          <p:cNvPr id="175" name="Google Shape;175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3375" y="652050"/>
            <a:ext cx="6736025" cy="3772875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24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5"/>
          <p:cNvSpPr txBox="1">
            <a:spLocks noGrp="1"/>
          </p:cNvSpPr>
          <p:nvPr>
            <p:ph type="subTitle" idx="3"/>
          </p:nvPr>
        </p:nvSpPr>
        <p:spPr>
          <a:xfrm>
            <a:off x="323100" y="119225"/>
            <a:ext cx="8173800" cy="5130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Do they have an equal share of bananas? </a:t>
            </a:r>
            <a:endParaRPr sz="2800"/>
          </a:p>
        </p:txBody>
      </p:sp>
      <p:pic>
        <p:nvPicPr>
          <p:cNvPr id="182" name="Google Shape;18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1300" y="708300"/>
            <a:ext cx="7190224" cy="3726900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2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6"/>
          <p:cNvSpPr txBox="1">
            <a:spLocks noGrp="1"/>
          </p:cNvSpPr>
          <p:nvPr>
            <p:ph type="subTitle" idx="3"/>
          </p:nvPr>
        </p:nvSpPr>
        <p:spPr>
          <a:xfrm>
            <a:off x="317850" y="131600"/>
            <a:ext cx="8508300" cy="5058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Do they have an equal share of carrots?</a:t>
            </a:r>
            <a:endParaRPr sz="2800"/>
          </a:p>
        </p:txBody>
      </p:sp>
      <p:sp>
        <p:nvSpPr>
          <p:cNvPr id="189" name="Google Shape;189;p2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  <p:pic>
        <p:nvPicPr>
          <p:cNvPr id="190" name="Google Shape;190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7850" y="637375"/>
            <a:ext cx="6780276" cy="3868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7"/>
          <p:cNvSpPr txBox="1">
            <a:spLocks noGrp="1"/>
          </p:cNvSpPr>
          <p:nvPr>
            <p:ph type="subTitle" idx="3"/>
          </p:nvPr>
        </p:nvSpPr>
        <p:spPr>
          <a:xfrm>
            <a:off x="324000" y="110725"/>
            <a:ext cx="8496000" cy="5265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How can we make sure they have half each?</a:t>
            </a:r>
            <a:endParaRPr sz="2800"/>
          </a:p>
        </p:txBody>
      </p:sp>
      <p:sp>
        <p:nvSpPr>
          <p:cNvPr id="196" name="Google Shape;196;p27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  <p:pic>
        <p:nvPicPr>
          <p:cNvPr id="197" name="Google Shape;197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6625" y="637375"/>
            <a:ext cx="5958939" cy="38687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8" name="Google Shape;198;p27"/>
          <p:cNvGrpSpPr/>
          <p:nvPr/>
        </p:nvGrpSpPr>
        <p:grpSpPr>
          <a:xfrm>
            <a:off x="5213000" y="904825"/>
            <a:ext cx="3274800" cy="3363743"/>
            <a:chOff x="5213000" y="904825"/>
            <a:chExt cx="3274800" cy="3363743"/>
          </a:xfrm>
        </p:grpSpPr>
        <p:pic>
          <p:nvPicPr>
            <p:cNvPr id="199" name="Google Shape;199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231400" y="904825"/>
              <a:ext cx="720000" cy="6857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0" name="Google Shape;200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047800" y="904825"/>
              <a:ext cx="720000" cy="6857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1" name="Google Shape;201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789825" y="1772875"/>
              <a:ext cx="720000" cy="6857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2" name="Google Shape;202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933000" y="1698813"/>
              <a:ext cx="720000" cy="6857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3" name="Google Shape;203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213000" y="1698813"/>
              <a:ext cx="720000" cy="6857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4" name="Google Shape;204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767800" y="3582850"/>
              <a:ext cx="720000" cy="68571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5" name="Google Shape;205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951400" y="3582850"/>
              <a:ext cx="720000" cy="68571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6" name="Google Shape;206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35000" y="3582850"/>
              <a:ext cx="720000" cy="68571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07" name="Google Shape;207;p27"/>
          <p:cNvGrpSpPr/>
          <p:nvPr/>
        </p:nvGrpSpPr>
        <p:grpSpPr>
          <a:xfrm>
            <a:off x="344425" y="1570325"/>
            <a:ext cx="2160000" cy="2164793"/>
            <a:chOff x="344425" y="1570325"/>
            <a:chExt cx="2160000" cy="2164793"/>
          </a:xfrm>
        </p:grpSpPr>
        <p:pic>
          <p:nvPicPr>
            <p:cNvPr id="208" name="Google Shape;208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344425" y="2111088"/>
              <a:ext cx="720000" cy="6857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9" name="Google Shape;209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931375" y="1570325"/>
              <a:ext cx="720000" cy="6857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0" name="Google Shape;210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554975" y="1570325"/>
              <a:ext cx="720000" cy="6857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1" name="Google Shape;211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784425" y="2796788"/>
              <a:ext cx="720000" cy="68571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2" name="Google Shape;212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54375" y="2796788"/>
              <a:ext cx="720000" cy="68571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3" name="Google Shape;213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784425" y="2228888"/>
              <a:ext cx="720000" cy="6857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4" name="Google Shape;214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64425" y="2243838"/>
              <a:ext cx="720000" cy="6857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5" name="Google Shape;215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78975" y="3049400"/>
              <a:ext cx="720000" cy="68571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8"/>
          <p:cNvSpPr txBox="1">
            <a:spLocks noGrp="1"/>
          </p:cNvSpPr>
          <p:nvPr>
            <p:ph type="subTitle" idx="3"/>
          </p:nvPr>
        </p:nvSpPr>
        <p:spPr>
          <a:xfrm>
            <a:off x="291275" y="88100"/>
            <a:ext cx="8393700" cy="5493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How can we make sure they have half each?</a:t>
            </a:r>
            <a:endParaRPr sz="2800"/>
          </a:p>
        </p:txBody>
      </p:sp>
      <p:sp>
        <p:nvSpPr>
          <p:cNvPr id="221" name="Google Shape;221;p2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  <p:pic>
        <p:nvPicPr>
          <p:cNvPr id="222" name="Google Shape;22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6625" y="637375"/>
            <a:ext cx="5958939" cy="386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4425" y="2111088"/>
            <a:ext cx="720000" cy="685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31375" y="1570325"/>
            <a:ext cx="720000" cy="685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54975" y="1570325"/>
            <a:ext cx="720000" cy="685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84425" y="2796788"/>
            <a:ext cx="720000" cy="685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4375" y="2796788"/>
            <a:ext cx="720000" cy="685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84425" y="2228888"/>
            <a:ext cx="720000" cy="685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64425" y="2243838"/>
            <a:ext cx="720000" cy="685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78975" y="3049400"/>
            <a:ext cx="720000" cy="685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21875" y="884600"/>
            <a:ext cx="720000" cy="685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12000" y="884600"/>
            <a:ext cx="720000" cy="685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21875" y="1687725"/>
            <a:ext cx="720000" cy="685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12000" y="1687725"/>
            <a:ext cx="720000" cy="685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27950" y="2929550"/>
            <a:ext cx="720000" cy="685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18075" y="2929550"/>
            <a:ext cx="720000" cy="685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27950" y="3732675"/>
            <a:ext cx="720000" cy="685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18075" y="3732675"/>
            <a:ext cx="720000" cy="6857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9"/>
          <p:cNvSpPr txBox="1">
            <a:spLocks noGrp="1"/>
          </p:cNvSpPr>
          <p:nvPr>
            <p:ph type="subTitle" idx="3"/>
          </p:nvPr>
        </p:nvSpPr>
        <p:spPr>
          <a:xfrm>
            <a:off x="282675" y="176325"/>
            <a:ext cx="2555400" cy="4611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Half of 8 is 4.</a:t>
            </a:r>
            <a:endParaRPr sz="2800"/>
          </a:p>
        </p:txBody>
      </p:sp>
      <p:sp>
        <p:nvSpPr>
          <p:cNvPr id="244" name="Google Shape;244;p2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  <p:pic>
        <p:nvPicPr>
          <p:cNvPr id="245" name="Google Shape;24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8975" y="637375"/>
            <a:ext cx="7055549" cy="3868750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29"/>
          <p:cNvSpPr txBox="1"/>
          <p:nvPr/>
        </p:nvSpPr>
        <p:spPr>
          <a:xfrm>
            <a:off x="926750" y="1992525"/>
            <a:ext cx="1760700" cy="13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>
                <a:latin typeface="Montserrat"/>
                <a:ea typeface="Montserrat"/>
                <a:cs typeface="Montserrat"/>
                <a:sym typeface="Montserrat"/>
              </a:rPr>
              <a:t>8</a:t>
            </a:r>
            <a:endParaRPr sz="42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7" name="Google Shape;247;p29"/>
          <p:cNvSpPr txBox="1"/>
          <p:nvPr/>
        </p:nvSpPr>
        <p:spPr>
          <a:xfrm>
            <a:off x="3956550" y="913188"/>
            <a:ext cx="1760700" cy="13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42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8" name="Google Shape;248;p29"/>
          <p:cNvSpPr txBox="1"/>
          <p:nvPr/>
        </p:nvSpPr>
        <p:spPr>
          <a:xfrm>
            <a:off x="3956550" y="2888213"/>
            <a:ext cx="1760700" cy="13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42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0"/>
          <p:cNvSpPr txBox="1">
            <a:spLocks noGrp="1"/>
          </p:cNvSpPr>
          <p:nvPr>
            <p:ph type="subTitle" idx="3"/>
          </p:nvPr>
        </p:nvSpPr>
        <p:spPr>
          <a:xfrm>
            <a:off x="291275" y="67450"/>
            <a:ext cx="8393700" cy="5700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Do they have an equal share of cupcakes?</a:t>
            </a:r>
            <a:endParaRPr sz="2800"/>
          </a:p>
        </p:txBody>
      </p:sp>
      <p:sp>
        <p:nvSpPr>
          <p:cNvPr id="254" name="Google Shape;254;p3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  <p:pic>
        <p:nvPicPr>
          <p:cNvPr id="255" name="Google Shape;25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8200" y="637375"/>
            <a:ext cx="7423950" cy="386875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30"/>
          <p:cNvSpPr/>
          <p:nvPr/>
        </p:nvSpPr>
        <p:spPr>
          <a:xfrm>
            <a:off x="5733250" y="897550"/>
            <a:ext cx="1857600" cy="15222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30"/>
          <p:cNvSpPr/>
          <p:nvPr/>
        </p:nvSpPr>
        <p:spPr>
          <a:xfrm>
            <a:off x="5733250" y="2848450"/>
            <a:ext cx="2058900" cy="15708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1"/>
          <p:cNvSpPr txBox="1">
            <a:spLocks noGrp="1"/>
          </p:cNvSpPr>
          <p:nvPr>
            <p:ph type="subTitle" idx="3"/>
          </p:nvPr>
        </p:nvSpPr>
        <p:spPr>
          <a:xfrm>
            <a:off x="291275" y="94450"/>
            <a:ext cx="8393700" cy="4881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How can we make sure they have half each?</a:t>
            </a:r>
            <a:endParaRPr sz="2800"/>
          </a:p>
        </p:txBody>
      </p:sp>
      <p:sp>
        <p:nvSpPr>
          <p:cNvPr id="263" name="Google Shape;263;p3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  <p:pic>
        <p:nvPicPr>
          <p:cNvPr id="264" name="Google Shape;264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6625" y="637375"/>
            <a:ext cx="5958939" cy="386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58039" y="1628650"/>
            <a:ext cx="1981200" cy="92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17964" y="3250500"/>
            <a:ext cx="1905000" cy="10191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7" name="Google Shape;267;p31"/>
          <p:cNvGrpSpPr/>
          <p:nvPr/>
        </p:nvGrpSpPr>
        <p:grpSpPr>
          <a:xfrm>
            <a:off x="458976" y="1801688"/>
            <a:ext cx="2243300" cy="1894012"/>
            <a:chOff x="458976" y="1801688"/>
            <a:chExt cx="2243300" cy="1894012"/>
          </a:xfrm>
        </p:grpSpPr>
        <p:pic>
          <p:nvPicPr>
            <p:cNvPr id="268" name="Google Shape;268;p3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732176" y="1862000"/>
              <a:ext cx="720000" cy="356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9" name="Google Shape;269;p3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1178976" y="2120450"/>
              <a:ext cx="720000" cy="356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0" name="Google Shape;270;p3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458976" y="2120450"/>
              <a:ext cx="720000" cy="356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1" name="Google Shape;271;p3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1544851" y="1801688"/>
              <a:ext cx="720000" cy="356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2" name="Google Shape;272;p3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458976" y="2393725"/>
              <a:ext cx="720000" cy="356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3" name="Google Shape;273;p3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1898976" y="2120450"/>
              <a:ext cx="720000" cy="356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4" name="Google Shape;274;p3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732176" y="2815200"/>
              <a:ext cx="720000" cy="356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5" name="Google Shape;275;p3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732176" y="3236675"/>
              <a:ext cx="720000" cy="356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6" name="Google Shape;276;p3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1982276" y="2600825"/>
              <a:ext cx="720000" cy="356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7" name="Google Shape;277;p3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1220626" y="2476500"/>
              <a:ext cx="720000" cy="356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8" name="Google Shape;278;p3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1684676" y="3339650"/>
              <a:ext cx="720000" cy="356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9" name="Google Shape;279;p3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1452176" y="2956875"/>
              <a:ext cx="720000" cy="35605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2"/>
          <p:cNvSpPr txBox="1">
            <a:spLocks noGrp="1"/>
          </p:cNvSpPr>
          <p:nvPr>
            <p:ph type="subTitle" idx="3"/>
          </p:nvPr>
        </p:nvSpPr>
        <p:spPr>
          <a:xfrm>
            <a:off x="262300" y="43625"/>
            <a:ext cx="8558100" cy="4770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How can we make sure they have half each?</a:t>
            </a:r>
            <a:endParaRPr sz="2800"/>
          </a:p>
        </p:txBody>
      </p:sp>
      <p:sp>
        <p:nvSpPr>
          <p:cNvPr id="285" name="Google Shape;285;p32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  <p:pic>
        <p:nvPicPr>
          <p:cNvPr id="286" name="Google Shape;286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225" y="619775"/>
            <a:ext cx="7248125" cy="386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2176" y="1862000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78976" y="2120450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8976" y="2120450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44851" y="1801688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8976" y="2393725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98976" y="2120450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2176" y="2815200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2176" y="3236675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82276" y="2600825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20626" y="2476500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84676" y="3339650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52176" y="2956875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50001" y="841988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35676" y="841988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50001" y="1260125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35676" y="1260125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35676" y="1801688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15676" y="1801688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15676" y="2956863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01351" y="2956863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15676" y="3375000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01351" y="3375000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01351" y="3916563"/>
            <a:ext cx="720000" cy="35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81351" y="3916563"/>
            <a:ext cx="720000" cy="35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33"/>
          <p:cNvSpPr txBox="1">
            <a:spLocks noGrp="1"/>
          </p:cNvSpPr>
          <p:nvPr>
            <p:ph type="subTitle" idx="3"/>
          </p:nvPr>
        </p:nvSpPr>
        <p:spPr>
          <a:xfrm>
            <a:off x="536625" y="104975"/>
            <a:ext cx="2673300" cy="5178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Half of 12 is 6.</a:t>
            </a:r>
            <a:endParaRPr sz="2800"/>
          </a:p>
        </p:txBody>
      </p:sp>
      <p:sp>
        <p:nvSpPr>
          <p:cNvPr id="316" name="Google Shape;316;p3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  <p:pic>
        <p:nvPicPr>
          <p:cNvPr id="317" name="Google Shape;317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6625" y="637375"/>
            <a:ext cx="7587950" cy="3868750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33"/>
          <p:cNvSpPr txBox="1"/>
          <p:nvPr/>
        </p:nvSpPr>
        <p:spPr>
          <a:xfrm>
            <a:off x="926750" y="1992525"/>
            <a:ext cx="1760700" cy="13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>
                <a:latin typeface="Montserrat"/>
                <a:ea typeface="Montserrat"/>
                <a:cs typeface="Montserrat"/>
                <a:sym typeface="Montserrat"/>
              </a:rPr>
              <a:t>12</a:t>
            </a:r>
            <a:endParaRPr sz="42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9" name="Google Shape;319;p33"/>
          <p:cNvSpPr txBox="1"/>
          <p:nvPr/>
        </p:nvSpPr>
        <p:spPr>
          <a:xfrm>
            <a:off x="4410000" y="955575"/>
            <a:ext cx="1760700" cy="13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>
                <a:latin typeface="Montserrat"/>
                <a:ea typeface="Montserrat"/>
                <a:cs typeface="Montserrat"/>
                <a:sym typeface="Montserrat"/>
              </a:rPr>
              <a:t>6</a:t>
            </a:r>
            <a:endParaRPr sz="42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0" name="Google Shape;320;p33"/>
          <p:cNvSpPr txBox="1"/>
          <p:nvPr/>
        </p:nvSpPr>
        <p:spPr>
          <a:xfrm>
            <a:off x="4410000" y="2930600"/>
            <a:ext cx="1760700" cy="13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>
                <a:latin typeface="Montserrat"/>
                <a:ea typeface="Montserrat"/>
                <a:cs typeface="Montserrat"/>
                <a:sym typeface="Montserrat"/>
              </a:rPr>
              <a:t>6</a:t>
            </a:r>
            <a:endParaRPr sz="42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4"/>
          <p:cNvSpPr txBox="1">
            <a:spLocks noGrp="1"/>
          </p:cNvSpPr>
          <p:nvPr>
            <p:ph type="title"/>
          </p:nvPr>
        </p:nvSpPr>
        <p:spPr>
          <a:xfrm>
            <a:off x="163575" y="0"/>
            <a:ext cx="3666900" cy="1297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/>
              <a:t>Independent Task </a:t>
            </a:r>
            <a:endParaRPr sz="3600"/>
          </a:p>
        </p:txBody>
      </p:sp>
      <p:sp>
        <p:nvSpPr>
          <p:cNvPr id="326" name="Google Shape;326;p34"/>
          <p:cNvSpPr txBox="1">
            <a:spLocks noGrp="1"/>
          </p:cNvSpPr>
          <p:nvPr>
            <p:ph type="subTitle" idx="3"/>
          </p:nvPr>
        </p:nvSpPr>
        <p:spPr>
          <a:xfrm>
            <a:off x="291400" y="1375725"/>
            <a:ext cx="3037200" cy="26028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/>
              <a:t>Can you help Anansi and Turtle to share the food evenly in half?</a:t>
            </a:r>
            <a:endParaRPr sz="2700"/>
          </a:p>
        </p:txBody>
      </p:sp>
      <p:sp>
        <p:nvSpPr>
          <p:cNvPr id="327" name="Google Shape;327;p34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20</a:t>
            </a:fld>
            <a:endParaRPr/>
          </a:p>
        </p:txBody>
      </p:sp>
      <p:pic>
        <p:nvPicPr>
          <p:cNvPr id="328" name="Google Shape;328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28600" y="146675"/>
            <a:ext cx="4545750" cy="4392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5"/>
          <p:cNvSpPr txBox="1">
            <a:spLocks noGrp="1"/>
          </p:cNvSpPr>
          <p:nvPr>
            <p:ph type="title"/>
          </p:nvPr>
        </p:nvSpPr>
        <p:spPr>
          <a:xfrm>
            <a:off x="163575" y="0"/>
            <a:ext cx="3666900" cy="1297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/>
              <a:t>Answers </a:t>
            </a:r>
            <a:endParaRPr sz="3600"/>
          </a:p>
        </p:txBody>
      </p:sp>
      <p:sp>
        <p:nvSpPr>
          <p:cNvPr id="334" name="Google Shape;334;p35"/>
          <p:cNvSpPr txBox="1">
            <a:spLocks noGrp="1"/>
          </p:cNvSpPr>
          <p:nvPr>
            <p:ph type="subTitle" idx="3"/>
          </p:nvPr>
        </p:nvSpPr>
        <p:spPr>
          <a:xfrm>
            <a:off x="291400" y="1177425"/>
            <a:ext cx="3037200" cy="27639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Can you help Anansi and Turtle to share the food evenly in half?</a:t>
            </a:r>
            <a:endParaRPr sz="2800"/>
          </a:p>
        </p:txBody>
      </p:sp>
      <p:sp>
        <p:nvSpPr>
          <p:cNvPr id="335" name="Google Shape;335;p3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21</a:t>
            </a:fld>
            <a:endParaRPr/>
          </a:p>
        </p:txBody>
      </p:sp>
      <p:pic>
        <p:nvPicPr>
          <p:cNvPr id="336" name="Google Shape;336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65075" y="204175"/>
            <a:ext cx="4146225" cy="44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36"/>
          <p:cNvSpPr txBox="1">
            <a:spLocks noGrp="1"/>
          </p:cNvSpPr>
          <p:nvPr>
            <p:ph type="title"/>
          </p:nvPr>
        </p:nvSpPr>
        <p:spPr>
          <a:xfrm>
            <a:off x="510450" y="113450"/>
            <a:ext cx="8447100" cy="409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Montserrat SemiBold"/>
              <a:buNone/>
            </a:pPr>
            <a:endParaRPr sz="30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Montserrat SemiBold"/>
              <a:buNone/>
            </a:pPr>
            <a:endParaRPr sz="30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Montserrat SemiBold"/>
              <a:buNone/>
            </a:pPr>
            <a:r>
              <a:rPr lang="en-GB" sz="3000" b="1" i="0">
                <a:latin typeface="Montserrat"/>
                <a:ea typeface="Montserrat"/>
                <a:cs typeface="Montserrat"/>
                <a:sym typeface="Montserrat"/>
              </a:rPr>
              <a:t>Share your work with Oak National</a:t>
            </a:r>
            <a:endParaRPr sz="3000" b="1" i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endParaRPr sz="1600" i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5400"/>
              <a:buNone/>
            </a:pPr>
            <a:r>
              <a:rPr lang="en-GB" sz="1700" i="0">
                <a:latin typeface="Montserrat"/>
                <a:ea typeface="Montserrat"/>
                <a:cs typeface="Montserrat"/>
                <a:sym typeface="Montserrat"/>
              </a:rPr>
              <a:t>If you'd like to, please ask your parent or carer to share your work on Twitter tagging </a:t>
            </a:r>
            <a:r>
              <a:rPr lang="en-GB" sz="1700" b="1" i="0">
                <a:latin typeface="Montserrat"/>
                <a:ea typeface="Montserrat"/>
                <a:cs typeface="Montserrat"/>
                <a:sym typeface="Montserrat"/>
              </a:rPr>
              <a:t>@OakNational</a:t>
            </a:r>
            <a:r>
              <a:rPr lang="en-GB" sz="1700" i="0">
                <a:latin typeface="Montserrat"/>
                <a:ea typeface="Montserrat"/>
                <a:cs typeface="Montserrat"/>
                <a:sym typeface="Montserrat"/>
              </a:rPr>
              <a:t> and </a:t>
            </a:r>
            <a:r>
              <a:rPr lang="en-GB" sz="1700" b="1" i="0">
                <a:latin typeface="Montserrat"/>
                <a:ea typeface="Montserrat"/>
                <a:cs typeface="Montserrat"/>
                <a:sym typeface="Montserrat"/>
              </a:rPr>
              <a:t>#LearnwithOak</a:t>
            </a:r>
            <a:endParaRPr sz="1700" b="1" i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5400"/>
              <a:buNone/>
            </a:pPr>
            <a:endParaRPr/>
          </a:p>
        </p:txBody>
      </p:sp>
      <p:pic>
        <p:nvPicPr>
          <p:cNvPr id="342" name="Google Shape;342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40176" y="3071088"/>
            <a:ext cx="644800" cy="64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7"/>
          <p:cNvSpPr txBox="1">
            <a:spLocks noGrp="1"/>
          </p:cNvSpPr>
          <p:nvPr>
            <p:ph type="title"/>
          </p:nvPr>
        </p:nvSpPr>
        <p:spPr>
          <a:xfrm>
            <a:off x="474600" y="445025"/>
            <a:ext cx="8471400" cy="380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 i="0"/>
              <a:t>You were amazing today at making different amounts equal and finding half.</a:t>
            </a:r>
            <a:endParaRPr sz="3400" i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/>
              <a:t> </a:t>
            </a:r>
            <a:endParaRPr i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/>
              <a:t>Don’t forget to complete your end of lesson quiz.</a:t>
            </a:r>
            <a:endParaRPr i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69BE4B"/>
      </a:accent1>
      <a:accent2>
        <a:srgbClr val="46C7E1"/>
      </a:accent2>
      <a:accent3>
        <a:srgbClr val="FA9B23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316</Words>
  <Application>Microsoft Office PowerPoint</Application>
  <PresentationFormat>On-screen Show (16:9)</PresentationFormat>
  <Paragraphs>74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Calibri</vt:lpstr>
      <vt:lpstr>Montserrat SemiBold</vt:lpstr>
      <vt:lpstr>Montserrat</vt:lpstr>
      <vt:lpstr>Arial</vt:lpstr>
      <vt:lpstr>Montserrat Medium</vt:lpstr>
      <vt:lpstr>Oak National Academy v2</vt:lpstr>
      <vt:lpstr>To find half of a quantity.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Independent Task </vt:lpstr>
      <vt:lpstr>Answers </vt:lpstr>
      <vt:lpstr>  Share your work with Oak National  If you'd like to, please ask your parent or carer to share your work on Twitter tagging @OakNational and #LearnwithOak </vt:lpstr>
      <vt:lpstr>You were amazing today at making different amounts equal and finding half.   Don’t forget to complete your end of lesson quiz.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find half of a quantity.  </dc:title>
  <dc:creator>Staff</dc:creator>
  <cp:lastModifiedBy>HP</cp:lastModifiedBy>
  <cp:revision>1</cp:revision>
  <dcterms:modified xsi:type="dcterms:W3CDTF">2020-11-25T12:30:09Z</dcterms:modified>
</cp:coreProperties>
</file>