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302" r:id="rId6"/>
    <p:sldId id="263" r:id="rId7"/>
    <p:sldId id="264" r:id="rId8"/>
    <p:sldId id="300" r:id="rId9"/>
    <p:sldId id="259" r:id="rId10"/>
    <p:sldId id="301" r:id="rId11"/>
    <p:sldId id="304" r:id="rId12"/>
    <p:sldId id="303" r:id="rId13"/>
    <p:sldId id="307" r:id="rId14"/>
    <p:sldId id="314" r:id="rId15"/>
    <p:sldId id="315" r:id="rId16"/>
    <p:sldId id="316" r:id="rId17"/>
    <p:sldId id="305" r:id="rId18"/>
    <p:sldId id="311" r:id="rId19"/>
    <p:sldId id="312" r:id="rId20"/>
    <p:sldId id="313" r:id="rId21"/>
    <p:sldId id="306" r:id="rId22"/>
    <p:sldId id="308" r:id="rId23"/>
    <p:sldId id="309" r:id="rId24"/>
    <p:sldId id="310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37" autoAdjust="0"/>
    <p:restoredTop sz="94660"/>
  </p:normalViewPr>
  <p:slideViewPr>
    <p:cSldViewPr>
      <p:cViewPr varScale="1">
        <p:scale>
          <a:sx n="73" d="100"/>
          <a:sy n="73" d="100"/>
        </p:scale>
        <p:origin x="-14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A81D4-12FF-4FCB-A31C-EF40DB18B2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5800" y="22860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Maths Gym</a:t>
            </a:r>
            <a:endParaRPr kumimoji="0" lang="en-US" sz="13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6" name="Subtitle 5"/>
          <p:cNvSpPr txBox="1">
            <a:spLocks/>
          </p:cNvSpPr>
          <p:nvPr/>
        </p:nvSpPr>
        <p:spPr>
          <a:xfrm>
            <a:off x="1447800" y="59817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4800" b="1" dirty="0">
                <a:latin typeface="NTPreCursivefk" pitchFamily="66" charset="0"/>
              </a:rPr>
              <a:t>Spring 1 - w</a:t>
            </a: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eek 1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+mn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1981200"/>
            <a:ext cx="5905500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505200" y="228600"/>
            <a:ext cx="5638800" cy="6629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noProof="0" dirty="0">
                <a:latin typeface="NTPreCursivefk" pitchFamily="66" charset="0"/>
              </a:rPr>
              <a:t>11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+ 20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noProof="0" dirty="0">
                <a:latin typeface="NTPreCursivefk" pitchFamily="66" charset="0"/>
              </a:rPr>
              <a:t>20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– 7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dirty="0">
                <a:latin typeface="NTPreCursivefk" pitchFamily="66" charset="0"/>
              </a:rPr>
              <a:t>Double 4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Times New Roman"/>
              </a:rPr>
              <a:t>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dirty="0">
                <a:latin typeface="NTPreCursivefk" pitchFamily="66" charset="0"/>
                <a:cs typeface="Times New Roman"/>
              </a:rPr>
              <a:t>Half of 16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Times New Roman"/>
              </a:rPr>
              <a:t>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4800" dirty="0">
                <a:latin typeface="NTPreCursivefk" pitchFamily="66" charset="0"/>
                <a:cs typeface="Times New Roman"/>
              </a:rPr>
              <a:t>Order 4000, 400, 4, 40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4800" dirty="0">
                <a:latin typeface="NTPreCursivefk" pitchFamily="66" charset="0"/>
                <a:cs typeface="Times New Roman"/>
              </a:rPr>
              <a:t>Write in digits: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6000" dirty="0">
                <a:latin typeface="NTPreCursivefk" pitchFamily="66" charset="0"/>
                <a:cs typeface="Times New Roman"/>
              </a:rPr>
              <a:t>Two hundred and one</a:t>
            </a:r>
            <a:endParaRPr lang="en-GB" sz="4800" dirty="0">
              <a:latin typeface="NTPreCursivefk" pitchFamily="66" charset="0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sz="5400" dirty="0">
              <a:latin typeface="NTPreCursivefk" pitchFamily="66" charset="0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392286" y="991344"/>
            <a:ext cx="2754152" cy="769441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4400" b="1" dirty="0">
                <a:ln/>
                <a:solidFill>
                  <a:srgbClr val="0070C0"/>
                </a:solidFill>
                <a:latin typeface="Snap ITC" pitchFamily="82" charset="0"/>
              </a:rPr>
              <a:t>Tues</a:t>
            </a:r>
            <a:r>
              <a:rPr lang="en-US" sz="4400" b="1" cap="none" spc="0" dirty="0">
                <a:ln/>
                <a:solidFill>
                  <a:srgbClr val="0070C0"/>
                </a:solidFill>
                <a:effectLst/>
                <a:latin typeface="Snap ITC" pitchFamily="82" charset="0"/>
              </a:rPr>
              <a:t>day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505200" y="228600"/>
            <a:ext cx="5638800" cy="6629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noProof="0" dirty="0">
                <a:latin typeface="NTPreCursivefk" pitchFamily="66" charset="0"/>
              </a:rPr>
              <a:t>20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+ 14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noProof="0" dirty="0">
                <a:latin typeface="NTPreCursivefk" pitchFamily="66" charset="0"/>
              </a:rPr>
              <a:t>30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– 3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dirty="0">
                <a:latin typeface="NTPreCursivefk" pitchFamily="66" charset="0"/>
              </a:rPr>
              <a:t>Double 10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Times New Roman"/>
              </a:rPr>
              <a:t>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dirty="0">
                <a:latin typeface="NTPreCursivefk" pitchFamily="66" charset="0"/>
                <a:cs typeface="Times New Roman"/>
              </a:rPr>
              <a:t>Half of 10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Times New Roman"/>
              </a:rPr>
              <a:t>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4800" dirty="0">
                <a:latin typeface="NTPreCursivefk" pitchFamily="66" charset="0"/>
                <a:cs typeface="Times New Roman"/>
              </a:rPr>
              <a:t>Order 2, 2000, 20, 200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4800" dirty="0">
                <a:latin typeface="NTPreCursivefk" pitchFamily="66" charset="0"/>
                <a:cs typeface="Times New Roman"/>
              </a:rPr>
              <a:t>Write in digits: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6000" dirty="0">
                <a:latin typeface="NTPreCursivefk" pitchFamily="66" charset="0"/>
                <a:cs typeface="Times New Roman"/>
              </a:rPr>
              <a:t>Three thousand</a:t>
            </a:r>
            <a:endParaRPr lang="en-GB" sz="4800" dirty="0">
              <a:latin typeface="NTPreCursivefk" pitchFamily="66" charset="0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sz="5400" dirty="0">
              <a:latin typeface="NTPreCursivefk" pitchFamily="66" charset="0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-35941" y="991344"/>
            <a:ext cx="3610604" cy="769441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4400" b="1" dirty="0">
                <a:ln/>
                <a:solidFill>
                  <a:srgbClr val="0070C0"/>
                </a:solidFill>
                <a:latin typeface="Snap ITC" pitchFamily="82" charset="0"/>
              </a:rPr>
              <a:t>Wednes</a:t>
            </a:r>
            <a:r>
              <a:rPr lang="en-US" sz="4400" b="1" cap="none" spc="0" dirty="0">
                <a:ln/>
                <a:solidFill>
                  <a:srgbClr val="0070C0"/>
                </a:solidFill>
                <a:effectLst/>
                <a:latin typeface="Snap ITC" pitchFamily="82" charset="0"/>
              </a:rPr>
              <a:t>day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352800" y="228600"/>
            <a:ext cx="5943600" cy="6629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noProof="0" dirty="0">
                <a:latin typeface="NTPreCursivefk" pitchFamily="66" charset="0"/>
              </a:rPr>
              <a:t>19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+ 10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dirty="0">
                <a:latin typeface="NTPreCursivefk" pitchFamily="66" charset="0"/>
              </a:rPr>
              <a:t>50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– 20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dirty="0">
                <a:latin typeface="NTPreCursivefk" pitchFamily="66" charset="0"/>
              </a:rPr>
              <a:t>Double 13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Times New Roman"/>
              </a:rPr>
              <a:t>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dirty="0">
                <a:latin typeface="NTPreCursivefk" pitchFamily="66" charset="0"/>
                <a:cs typeface="Times New Roman"/>
              </a:rPr>
              <a:t>Half of 12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Times New Roman"/>
              </a:rPr>
              <a:t>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dirty="0">
                <a:latin typeface="NTPreCursivefk" pitchFamily="66" charset="0"/>
                <a:cs typeface="Times New Roman"/>
              </a:rPr>
              <a:t>Order 70, 7, 7000, 700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4400" dirty="0">
                <a:latin typeface="NTPreCursivefk" pitchFamily="66" charset="0"/>
                <a:cs typeface="Times New Roman"/>
              </a:rPr>
              <a:t>Write in digits: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5400" dirty="0">
                <a:latin typeface="NTPreCursivefk" pitchFamily="66" charset="0"/>
                <a:cs typeface="Times New Roman"/>
              </a:rPr>
              <a:t>Four hundred and forty</a:t>
            </a:r>
            <a:endParaRPr lang="en-GB" sz="4400" dirty="0">
              <a:latin typeface="NTPreCursivefk" pitchFamily="66" charset="0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sz="5400" dirty="0">
              <a:latin typeface="NTPreCursivefk" pitchFamily="66" charset="0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sz="5600" dirty="0">
              <a:latin typeface="NTPreCursivefk" pitchFamily="66" charset="0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sz="5600" dirty="0">
              <a:latin typeface="NTPreCursivefk" pitchFamily="66" charset="0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90152" y="960566"/>
            <a:ext cx="3358420" cy="830997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4800" b="1" dirty="0">
                <a:ln/>
                <a:solidFill>
                  <a:srgbClr val="0070C0"/>
                </a:solidFill>
                <a:latin typeface="Snap ITC" pitchFamily="82" charset="0"/>
              </a:rPr>
              <a:t>Thurs</a:t>
            </a:r>
            <a:r>
              <a:rPr lang="en-US" sz="4800" b="1" cap="none" spc="0" dirty="0">
                <a:ln/>
                <a:solidFill>
                  <a:srgbClr val="0070C0"/>
                </a:solidFill>
                <a:effectLst/>
                <a:latin typeface="Snap ITC" pitchFamily="82" charset="0"/>
              </a:rPr>
              <a:t>day</a:t>
            </a:r>
            <a:endParaRPr lang="en-US" sz="5400" b="1" cap="none" spc="0" dirty="0">
              <a:ln/>
              <a:solidFill>
                <a:srgbClr val="0070C0"/>
              </a:solidFill>
              <a:effectLst/>
              <a:latin typeface="Snap ITC" pitchFamily="8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590800" y="228600"/>
            <a:ext cx="6553200" cy="6629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noProof="0" dirty="0">
                <a:latin typeface="NTPreCursivefk" pitchFamily="66" charset="0"/>
              </a:rPr>
              <a:t>30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+ 40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dirty="0">
                <a:latin typeface="NTPreCursivefk" pitchFamily="66" charset="0"/>
              </a:rPr>
              <a:t>20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– 14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dirty="0">
                <a:latin typeface="NTPreCursivefk" pitchFamily="66" charset="0"/>
              </a:rPr>
              <a:t>Double 25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Times New Roman"/>
              </a:rPr>
              <a:t>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dirty="0">
                <a:latin typeface="NTPreCursivefk" pitchFamily="66" charset="0"/>
                <a:cs typeface="Times New Roman"/>
              </a:rPr>
              <a:t>Half of 30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Times New Roman"/>
              </a:rPr>
              <a:t> 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dirty="0">
                <a:latin typeface="NTPreCursivefk" pitchFamily="66" charset="0"/>
                <a:cs typeface="Times New Roman"/>
              </a:rPr>
              <a:t>Order 3, 300, 30, 3000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4400" dirty="0">
                <a:latin typeface="NTPreCursivefk" pitchFamily="66" charset="0"/>
                <a:cs typeface="Times New Roman"/>
              </a:rPr>
              <a:t>Write in digits: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4400" dirty="0">
                <a:latin typeface="NTPreCursivefk" pitchFamily="66" charset="0"/>
                <a:cs typeface="Times New Roman"/>
              </a:rPr>
              <a:t>Five hundred and ten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en-GB" sz="4400" dirty="0">
              <a:latin typeface="NTPreCursivefk" pitchFamily="66" charset="0"/>
              <a:cs typeface="Times New Roman"/>
            </a:endParaRPr>
          </a:p>
          <a:p>
            <a:pPr marL="342900" indent="-342900">
              <a:spcBef>
                <a:spcPct val="20000"/>
              </a:spcBef>
              <a:defRPr/>
            </a:pPr>
            <a:endParaRPr lang="en-GB" sz="4400" dirty="0">
              <a:latin typeface="NTPreCursivefk" pitchFamily="66" charset="0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sz="5400" dirty="0">
              <a:latin typeface="NTPreCursivefk" pitchFamily="66" charset="0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sz="5600" dirty="0">
              <a:latin typeface="NTPreCursivefk" pitchFamily="66" charset="0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sz="5600" dirty="0">
              <a:latin typeface="NTPreCursivefk" pitchFamily="66" charset="0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514401" y="960566"/>
            <a:ext cx="2509919" cy="830997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4800" b="1" cap="none" spc="0" dirty="0">
                <a:ln/>
                <a:solidFill>
                  <a:srgbClr val="0070C0"/>
                </a:solidFill>
                <a:effectLst/>
                <a:latin typeface="Snap ITC" pitchFamily="82" charset="0"/>
              </a:rPr>
              <a:t>Friday</a:t>
            </a:r>
            <a:endParaRPr lang="en-US" sz="5400" b="1" cap="none" spc="0" dirty="0">
              <a:ln/>
              <a:solidFill>
                <a:srgbClr val="0070C0"/>
              </a:solidFill>
              <a:effectLst/>
              <a:latin typeface="Snap ITC" pitchFamily="82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ittle Girl with Big Purple Calculat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981200"/>
            <a:ext cx="2300630" cy="3886200"/>
          </a:xfrm>
          <a:prstGeom prst="rect">
            <a:avLst/>
          </a:prstGeom>
          <a:noFill/>
        </p:spPr>
      </p:pic>
      <p:sp>
        <p:nvSpPr>
          <p:cNvPr id="7" name="Rectangular Callout 6"/>
          <p:cNvSpPr/>
          <p:nvPr/>
        </p:nvSpPr>
        <p:spPr>
          <a:xfrm>
            <a:off x="2438400" y="914400"/>
            <a:ext cx="6400800" cy="4267200"/>
          </a:xfrm>
          <a:prstGeom prst="wedgeRectCallout">
            <a:avLst>
              <a:gd name="adj1" fmla="val -66493"/>
              <a:gd name="adj2" fmla="val 59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362200" y="1066800"/>
            <a:ext cx="6553200" cy="4343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4000" b="1" dirty="0">
                <a:latin typeface="NTPreCursivefk" pitchFamily="66" charset="0"/>
              </a:rPr>
              <a:t>  </a:t>
            </a:r>
            <a:r>
              <a:rPr lang="en-GB" sz="4000" b="1" u="sng" dirty="0">
                <a:latin typeface="NTPreCursivefk" pitchFamily="66" charset="0"/>
              </a:rPr>
              <a:t>This week, maths warm ups will include</a:t>
            </a:r>
            <a:r>
              <a:rPr kumimoji="0" lang="en-GB" sz="40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</a:rPr>
              <a:t>:</a:t>
            </a:r>
          </a:p>
          <a:p>
            <a:pPr>
              <a:buFont typeface="Arial" pitchFamily="34" charset="0"/>
              <a:buChar char="•"/>
            </a:pPr>
            <a:r>
              <a:rPr lang="en-GB" sz="3600" dirty="0">
                <a:latin typeface="NTPreCursivefk" pitchFamily="66" charset="0"/>
              </a:rPr>
              <a:t>recall and use multiplication and division facts for the 2, 5 and 10 multiplication tables, including recognising odd and even numbers</a:t>
            </a:r>
          </a:p>
        </p:txBody>
      </p:sp>
      <p:sp>
        <p:nvSpPr>
          <p:cNvPr id="9" name="Rectangle 8"/>
          <p:cNvSpPr/>
          <p:nvPr/>
        </p:nvSpPr>
        <p:spPr>
          <a:xfrm rot="20135422">
            <a:off x="236205" y="445463"/>
            <a:ext cx="1966821" cy="830997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4800" b="1" dirty="0">
                <a:ln/>
                <a:solidFill>
                  <a:srgbClr val="0070C0"/>
                </a:solidFill>
                <a:latin typeface="Snap ITC" pitchFamily="82" charset="0"/>
              </a:rPr>
              <a:t>Daily</a:t>
            </a:r>
            <a:endParaRPr lang="en-US" sz="5400" b="1" cap="none" spc="0" dirty="0">
              <a:ln/>
              <a:solidFill>
                <a:srgbClr val="0070C0"/>
              </a:solidFill>
              <a:effectLst/>
              <a:latin typeface="Snap ITC" pitchFamily="82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Image result for two times tabl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457200"/>
            <a:ext cx="4191000" cy="5937250"/>
          </a:xfrm>
          <a:prstGeom prst="rect">
            <a:avLst/>
          </a:prstGeom>
          <a:noFill/>
        </p:spPr>
      </p:pic>
      <p:sp>
        <p:nvSpPr>
          <p:cNvPr id="4" name="Title 6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Say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 together: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6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Say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 together: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21506" name="AutoShape 2" descr="Related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508" name="AutoShape 4" descr="data:image/jpeg;base64,/9j/4AAQSkZJRgABAQAAAQABAAD/2wCEAAkGBxQTEhUUEhQUFhQVGBgUFxcXFBgaHxoXGBoYFxsXGRoZHCggGxwlGxccITEhJikuLzAuGSAzODMsNygtLisBCgoKDg0OGxAQGzckICQvLCwvLSwsMCwsLDcsLCwsLCwuLCwsLCwvLC8vLCwsLCwsLCwsLCwsLCwsLCwsLCwsLP/AABEIAQsAvQMBEQACEQEDEQH/xAAbAAABBQEBAAAAAAAAAAAAAAAEAAIDBQYBB//EAEEQAAIBAwMCBQMDAQYDBQkAAAECAwAREgQhMQVBBhMiUWEUcZEjMoFCM1JiobHBBxVDNXTR8PEkNlNyc4KisuH/xAAaAQACAwEBAAAAAAAAAAAAAAAAAQIDBAUG/8QAMxEAAgECBQMDAgUFAQEBAQAAAAECAxEEEiExUTJBYRNx8CKBQqGxweEUYpGi8dEFM7L/2gAMAwEAAhEDEQA/ANzBFetZzif6I+x/FF0PLLgX0Z9j+KLoMsuBfRH2P4ougyy4F9EfY/ii6DLLgX0Z9j+KLoMsuBfRH2P4ougyy4F9EfY/ii6DLLgX0R9j+KLoMsuBfRn2P4ougyy4F9EfY/ii6DLLgX0R9j+KLoMsuBfRH2P4ougyy4F9EfY/ii6DLLgX0R9j+KLoMsuBfRH2P4ougyy4F9GfY/ii6DLLgX0R9j+KLoMsuBfRH2P4ougyy4F9EfY/ii6DLLgX0Z9j+KLoMsuBfRH2P4ougyy4EdGfY/ii6DLLgEmFjVbYIJ0PIqx7BHqRm+rdTbzJI0lk+n8xRLIoJwudwG++3zavOYivLO4xk8t9Xwc/EV5KcoRk8l1d8fc0fijUCGPTmCQtIbCJRd/MUgDI23ba2/e9asXW9OMXTevZb3NuMq+nGDpy17Le/wD6ReESr6fUSTTPmWbzg1x5VsuAeNv9LdqWDqXpSlOWut/BHBTUqM5Tk7638fP47FV0PWvLqYEmkkWIFmhJVh5zA2AJPIsT+Ld6z4fETnVipt5dbefn8GbDYidStCM5NR1tv9Xz+Anxdr5Ip5F07uT5d5QAT5Y29Q9jYj7X+dp4zEzhUapvtr4J43ETp1ZKk3tr48/P+Ha9oo+nI8c7ECxjckku9zdSORvfbtb4q2pVhDDJxl7Pl/P8F9WpCGEUozfh92/n+CHwXM0s87aiRxOFA8pvSAnOQU/x22v/AIqjgqspzk6j+rjbT2+fmRwFWVSpN1G83G1l7fPzKbWa9mk8rz5F0fnW88Aje18c+Of9MrVmniJSnkzPJfq/a/zkxzxDlPJnfp5ur9r/ADk0PjDUvDJF5BZpyD+kFLApv6iBzv8A6X7VsxleVOUfT6uDfjq0qc4+m7y4305+fsM6G0Z6dJK2oc3JaVze6SHH0Ae37Rbvl2vsqFWP9M5Sl7vh8EcPUh/SOcpvlvh6afNyv8L6t5tTH9TI6FY7wJuBJe92J/qNvzb43pwledSqvUdtNFz/AOlODrTqVo+rJrT6Vz58kHiTqDrNNHDLIYbqJnCk+XdiGAPbuO1+O1QxOJkpyjBvL3fHz+CvFYiUak4wk8v4nxz8+xd+IpVh00DQysX9IhsczLsBv79vzbvWvE1lTpRcJa9u9zZi6qp0oOEtdLd7kfgs+YNS80j+be0iNdfLUA2IU8d/xbtvHBVHJTlN691wLATc1OVSTzd1tYpun655J4Y5JZF03mExSYsPNZSAqEntft2uR9s1PESnUjGUnlvo+fBko15TqQjKTyX0dt+F8/5ZeMNbJDPbTOxkMbF0AJCrbZva9rn4tfvV2MxE4VLU3rbVceS/HV506tqTd7arjyERGJem5jUMRYnzCTkZOcLXuN+1/n5qxVIRwt83373LFOEcHmzv3734/gE8I6h5tWx1DusojGERUqGQ8tY8ng/N79qqwdadSq3UbTtotvuV4GrOpWbqtp20WytyAdZ17CWWNJZBpTIFkmCMcDvkgI/25sP5qrYiWdxUnkvq+PBnr4iSnKEZPJfV2enj5/2+8WzeSIDC7GUkCNBvmNtzb+PveteMrOmo5Hr2XJux1V01DI/q7Lki8Jsj6eeSSd/MJJnyNvK5tZTwOd+9rdrVHCVE6cpSlr3v2I4OcZUpynN3/FfsZ7p/Unl1ECzSSLECfJNiolYEAAn+oHjv7d6zUK06lWKm2l27X+fwZcNWnUqwU5PL27X+fwX0/Nd1m5BGh5FXPYI9SB9T11YvM0/0qtK7gLHiuMmX9T7bng37/Fq4tfEqDdPJq+3Z35KquLVNypenq3ouzvyawJ+xmRA6KALAHAkDJUYi9u3a9q6EIJpOS1/QvqSkpJtK6/LmzG+SvrGCWk/f6F9dxY5berb3qXpQ10338kM71XO+i19zrQqcLoh8v9noX09vTt6dvaj0oaabBnenjbRaHQguxxW77McRdu3qNt9vej04XbtuHqO7fPhDBp0xVMI8UIKrgtlI3BUWsD9qXowslbYWbRKysttEPCjIviuZGJbEXIHYm17fFP043vbUfqSvfv7DDpkww8uPAG4TBcb3ve1rXvvS9GFsttBZvpy2VuLIksMs7LnbHLEXx5te17X7U/TjfNbUfqSvm782Il00YVkEcYRzky4LZibbsLWJ2G59qXo07NW0Ys2jVlZ+ESNGpZWKrklwpxF1B2IU2229qfpwunbYfqSunx4Q3yEs4wS0ly4wX1X5y29X80vShrpvv5Fneq0130Wvud8pfR6U9H7PSvp2t6dvTtttT9KGmm2w8708baLQSxqCxCpd/wB5xF22t6jbfbbej04a6bh6j1fO+i1GnToQilI8YyCgwWykcFRb0kfFL0YWSttsLNolZabaLT2JAoyL4rmRiWxFyB2Jtcj4p+nG97aj9SV83f2RGNMmGHlx4XyxwXG973ta1773pejC1raCzfTlsrcWQ8qM88VzAxyxGWPNr2va/an6cb3tqS9SV83f2GNpkKshjjwY3ZcFsSTcki1ib70vRha1tCObRxsrPwh5QEqxVck2U4i6g7HE2229qfpwunbYfqO6fHhDTCAsuMaEuCWXFRmbW9W3qvxvUJ04qLst/wAydNt5lZO62tv7mQHX1mlhhi06lk3fIACILZSY9trX+OwrBTxSqTjCMdt/HsVU8Wqs4whDVb/29tPngln5rqMmgjQ8irWEepAc3QdKyzyy6k5hwfNJ3j32ULf1e38bcVxauGotSnKWt9+CiphaDU5znrffjwa+BgVQh8wVUh9vVsPVttvzt7106TvBWdy6bTd077a86Hk3hTws2s06TS9T18byyTgIuqIBEcrp6AdzsooSv3L5yUdMp6X0Dph00CQmWWbDL9SVsnOTFvU3e17D4AqaVjPOWZ3SsQ+Juh/VxCPz54CGDh4JCjbAixPdd+PgUNXCEsrva55no/Csr9Un0R6l1Hy4oUlDDUtkS1rg9rb+1Qs72NOaOTNlN30vS6jSSabTLKJ4MZTJJPLefK5Zbb+pd7cHb2tUtUUtxkm9jRDVx2JzSwbAnIbNxid9jftTK7MdJMqkBmALGygkC59hfk0BYkoERxzK18WU4nFrEGx9jbg/FA7C85csMhlbLG4vbi9ubX70CsSUAec+O/CLrFq9Ymv16MqSTCJZyEBVS2IA4XbiotF9OotItDfAnhJ2i0msfqGvZmSOZonnLISQCVIPK70JdyVScU3HKehidcsMlzAuVuL297c23qRnszFSa9x4g8syMIRoPMKFyEBEu7lb4g271H8Rcor0m/JuI3DAFSCDuCDcEe4NSKTJ/wDCfUvJ0rTPK7u5El2dizH9R+SxuaUdi2ukp6GqSZSSoYFltkARcX4uO16ZTYWpW8cgzMfob1jlfneqq3Q9beScO+ttHrwY09E0sD6Z45yshNgb38++xBB/bvt/PvvXPhh6NKUJRlr/AP0Qp4ahSlCUZ6v/AG+fNQifmuoWII0PIq1hHqRR67oupllfULp1xjkFoSd5Ap3awO9+fm557+fr4erUqOpl0T25MVfC1qlR1VDRPbnyegGS4DMMPSCVJHp2uQSDbb8V2YP6UbarbltwYNf+EnTSsmSO7SszhzIbpluAuNgQPkH5vTyon68gr/hH1SXUdNRp3Mjo7xZnkqhsuR7m21zvt3oi9BVopS0NnUikwfSv/eHWf90h/wBVqP4jQ/8A8vuLr/8A2/07/wChP/o1D3Qof/nIpejeGoNd1Tqg1QMkUUqFIizBQ8igF/SRvZAKVrssc3Cmmin0Xg3Tt0vXTT5zS6X6qCBndv0005fAKA1rXu1vmlYbqNSil3LvxT16cdD0BDSeZqzpoXeM2kIZcmw3HqbC3I/cabehGMF6rQ7wr0QjqGnl0ehn0WniikTUGYhTPkPQpQM2WLerLv8A/aKFvoOb+l5nfgr4vD2n0uqP/NYXLzajODqCSSEZs4MaPY3jcW73HzYXotrqGduP0/4PYamZCh8ff9m63/u83/6Gk9idPqRkdfrJY/D2kEEnlPMmlg8y9sBJipIPbbv2BPB3Efwl1k6ruVXjLwfpNC/TGgW0z66EM7OxZxlkxIJ/vW3+RSasTp1HNtdg/wARdBi1niFYpwWiGiDslyA9pWAU2INrkH7qKbV2QhJxptoM8K9OXRdan0umDLpX0qTmO5KrLkqArfglQx3Nzv2AAa0dhSeeGZ7lJo+rPpvCqSREq7BogwNiuc7KWBHBsTY+9qSf0k5RTrai6X4aLanRNotDqNK0Enm6jVaggGRSAGQLm2ee+/a5/vUl4HKWjzPTg9enchHIQyEI1kFvVtxvRVbUG0r+DPTbV2lfR6cnn3TOiaiHURTSQhlkyBA3MN+GNzsQPvtcc1yMNhqtOopyW/5GXC4WrTqxqSjv/qW8/NdpmpBGh5H3q1hHqRSdS6/KkrwJPaNnUNMASYweQCOPbb2Nrb157E4mam6cZaX34MOIxU4zdOM9G+rg3Os0SSRGKT9WN4/LbI3zUrYkkW3I7iuzTX0pbm6f0y0fGphX/wCGFh5cXUdfFp9x5CzHEIeUHa255B53vUspYq67xNn0XpMWlhSGBAkaCwA/zJ9ye5ppWKZzcndh1MiUmn8Oqmvl1odi0sSwlLCwC2sQee1K2tyzP9GUH8TeFRqpoZ0nl080AdFeMIbpIACCHB39j8n4smrhCplTTV0TdC8NrptRqpxIznVMjMGA9JQEbEc3vTSsEqmaKVjug8Mxx6fUadmLx6h53e+xtOSWUW9r7GiwSqXafBWabwGn0Z0c+ommjGHlN6UaHy/2GMqP3A9ze/BpWJOr9WZIK6H4ZmhkDy6/VagLGYlR8QADb1NYXd9h6jvzzehIUpxa0RWz/wDD9pTEuo1+rnghkWVYpPLuSnGcgXJ/kn37UZSSrJapam3qRQBdb6cNTp5oGJUTRtGWHIDAi4v96Q4uzuVU/hCGTp66CUs0aIkYcWVgY7YuOQG2/wBRwaLaWJ+o8+ZFFP8A8M/MxafXaqWaIxmCV8T5XlkH0qdiWxFydyVBPe6ylirpbIs+oeDWkmj1KauaLVJCNO0yrGfMQG5LIylQSd9rUWIqoldW0DfDHhePSGWTOSbUTHKWaQjJrcDbYKOwHFCViM6mbRaIrul+AIotPPpDLJJo5r4wtb9K7Z3VwMjvY734HzcsSdW9nbUm6L4SlgkiZ+oauaODLCJyljkpT9QgXksDtfg2t7UWFKpFrY1Eh9D3bD0t6v7u3P8AFRq9L1sKn31to9eDzzp/XJdRqYo3mKomRUgEecVP7WJ5uL/j3rj4fETq1YxcrJf7fPmpjw2JqVqsYylZL/a3z4y41HNdtmwI0PI+4q1gupA03VtNEssJ0t3dx+lb+1YnZibbe/4tXGrV6UM0Mmre3JVVxFKClTdPVvbnyayNbKowCWVRgLWXYekW22429q6NPpWlvBZU0e1ttONB1TICoA6BTL4U01cBbrEAl8oyqJMhHbf95XMJla2RXcLe9XrC1nD1FHS1/te1+bX77D9OIfjVA/SiLGgPSiLGgPSiLGgPSiQ6mdYwC5tchRYEksbkABQSTsacYuWwKjFkkZBAIvv7gg/yCLik1YPRiOxoD0oixoD0oixoD0oixoD0olfoes6eZ8IpVZrMwAvuqtgzKSLMobYlbi5FK4ejEPIpkJ01FXRykUioAZOgKOGTMFGun974quqk4NNX8FlNJ3TV9HpyY9+r6eWTTxRaYOyHiwHkAEXYG29jY9uB3rnwxFOcowjC7X+vz5qQhiaU5QhCF2v9fnzUm1HNdQmEaHkfxVjBdSBJfDSv5s76u0quCslwFiCnZWF/47cD5vxquEUnKpKet9+Cmpg4yzVZVNU9+y8GvQnFbsHOK3YCwY2HqAHAPNdKn0ruW1Ore+36HamQFQA4UGun0oyp6bL+pD5TevXJqfOuhUxiSPUXb1ZXUJ5IFuFU8cdf16f01M21Nxy63vZx4trfO35fcLGrrkkxE0gM94RXVASjViW5ZWizdGtFayocQP1RYl+QSwsxGwENmhpiK/rWnDqgKzG0isDCVDKQDuciNu21zvVtGWVvbbuOLH9GEghTzr52N8rZAXOIcrsXC2BI2JvSq5c7ybfNvHAStfQNqsRk+t6DqbTu2mnVITbBTLEtvSL7NoJCPVc/vP8AHAi7jVjWGmIbKl1I9wR+RagDJ9B6dKD09JIWT6KB42lYxnJgiQBUxYti4Bkvt+1Ad/2pIbNa1Mqq9I2gyioAZOGKPg4RsGs5Fwp/vEH2qurfI7O3ksp31s7Oz14MdH4dTTyQSpqQHa4fI387LchN/wDx7HmufSwsaUoyU9e/9xClhIUZwmp6vf8AuvwTajmumyYRoeR96tY11Iz3UNFNJLJKmnk+nSRc49wZMTuQvJG/b+997edxFOpObmovKnquTnV6NSc5TUHlTV1z9j0ZGBCkKVBVSFIsVFhZSO1uLV24dKsdCp1aK236HakVioAcKZrp9KA26pGNQNP6vMZGlHobHFSAfVaxIyGw33HuKvWHm6LrfhTtvrr437Er62DapGKgBUAKgCDVakJjcMxZgihRckkE9yABZTualGOYEiVGuASCPg2uPvYkVFgOoAVACoAVIAPpnUROodEcIwurMFAYXtsAxPbuBQAW1BXV6RtIyioAj1LhY5CylwEYlFFy3wB71XVaUG2r+CcGldtX0enJ5103p8yaiCSeFzG9/LG7eUSQVZh/T/PvfkVyMNRqRqRlUjo9vBjwtGpGrCdSOj2/tLufmu2bQjQ8irGNdSK3qHiSaOZtOskYLOoEpt+mDyPb88b/AMcTEYupGo6Sa178GTEYyrCo6SktXvwbgqRYMciAAWta5tubDi9dWGi1NVVNS1FUisVADlpo10+lFfqtCzauCYWwjjnRt97ymArYe36bX/itMKsY4edN7txf+M1/1RK2pY1nGcYbHa/x7/FIDP8Ag7pU+nWUaggl2DKRK74pawh9QFhH+0MP3/uIBJoQ2aGmIC6rpvMVR5YkGVyDIyEbEXUqNzva22xqynLK272+1xpnejad44I0kN3VQG9Rbf2yO5txf4oqyUptx2CTTegZVYjJdc8Lamad5I9a0SNayBtYLWUA/wBlrI03Ivsg57ncxaGma00xCoAzPh/obwz5qggiMRV4l1EkweVnzDDIAIEGQBABPmbgYikkNs0rU2VVekbSMoqAEQcWxIU4mzHsfeoTvl0LaV7uztoYLReI5tTqI4g6IEuXIsfNxt6R9x7fJrlUMVUrVFC9rb+TNh8ZUrVYwulbfyHz8112aAjQ8j71axx6kCTT6COOdHhJZnuyb5u19ipvdd77Ai1/nfj1Z4aClFx1b27sz1KmEhGcZR1vqu79vn6muiACqFUqAqgKeVFhZTvyOK6FPpWli6pa+itov0HVMgKgB61JGun0oqj1oiUI0EqxtKYBK2IBcAm4QnMqSpAa1jzxvWz+lTpuSmm0s1lfb32v3avftuO5bVkJCJoA4rg8EHg7HseDSA7TAC6j1ARNEtrmViguwUAhGe5J+FI+5FWU6edN8f8AthpXC4muATbffY3H8HvVb3EOoA7akBymBW+IurjSaeTUGOSQRqWKxgE4jdm3IAAFyT7Ck3YErgXV/E3kl8IJZvKhGpmwaMYRnIrs7AsxEb2C/wB35FK40i7SUMoZSCrAMCDcEEXBBHItTexVV6RVEyioAj1aK0cgdSyFGDKL3ItuBbeq6qTg01dE4pNSUldWZkJdVoi+lSKIs6n0BL3j9y5vuL7m9+5rDGph7wjBa9rdvcjCrhnKnGEde1u3uTT810mWII0PI+4qxgupAc/hmeV5NQZ4xMrgxW2RVU8Ocbg2+Dx3vtx6uEqTk6rl9V9OPuZ6uCqTk6rmsyenCtybH1WGdi1hljxewva/a9dKN7al9W+bXwKmVioAetTWxrp9KKn/AJbI2q86VkdUuIUGQ8u4Ks9uHkYG1zwCQOSTs9eEaHpwTTfU+eF4S47vV9rO2pb1kJCNICi8I9BbRxyIzrIZH80sEw3KqpS1z6Fxsg7Liv8ATciQN3L2mAF1TR+Zh6IXCtkRKmQ4I9Psd+d9r1ZTnlvq17MadjvR9F5MMcRIJRbXAsP4F9hSqzzzcuQk7u4ZUBGZ6h4Njl1X1JlcNkj4iHTEXQKB6mhMn9POVx2ttSsO5pqYgHrugOo008AbEzQyQhiL28xGS9u9r3pMEVmu6DKXlaGVU8/TppnupupjzxkjIPNpn2I5xPYgqw7l3p9OscaxoLIiqii5NlUAAXO52FD2KqvSOqJlFQA2XPB/LKh8TiW/aD2Jt2qFTNleXcsp5tcu9na+xjdN4ak08sUyzIXa4nDcMG3IjsN/5twDtxWCjhJUpqebV7+b8FdDBTozjUUtX1eb8fP/AAnn5rpFqCNDyPuKtBdSMz1Ry7ysizHRrIomsbXYHe1+1/ja4v2rzuJvKUmk8iepzMTeUpOKfp3+o9JixxTyxZMVxFiLLiLCx3G3Y12oWyq2x0Z5b/TtZW/wOqREVAD1qxbGqn0ozvV+uSRauGFX07eayKIPX5xVss5cssVVcSbFTfAi9yBXSw+EhUw86jUllT+rTLdWsrWu2786XvayG3qaOucSFQBX9L63BqCRC+dlDn0OLBmdAGyUWbKNgUPqFtwKVwsWFMCr8RdQeGNGTEFpFS7RvJYEMb4RkMx27VdQpqcmnxfdL83oSik3qEdI1JkhVy8cha5yjVlU7nbFmLAjggm9weOKjVjlm1a3vr+lhSVmGVWIG1HUYUOLyxI3NmkVTb7E0rgE0wBupzSJE7RIryAelWYqv3LAE2A32F9qQGQ1vi2YR9PYPBD9VpTqZHk088qqQunNrRSDy0/WYl3NgFFzUbjsbYnam9iqr0jagZhUARauRFjkMl8AjFrc2tva1QquKg3LYlFxSk5bWdzzjQ5/UadtSsvksT9Nfs1wVJA47e3Y8CuRQUvUg6idvw/t8/Yw4ZSdWDqp5fw/t8++xf6jmu2zoII0PI+4qwF1IG1/iaeKRtOoj81mAjcsAqq3vf8A3/zrk4jGVITdNWu9iivjatObpJLM9n2NeQ22ZBawyIFgTYXIHYXrfG9tdy6pfNrvocpkBUAPWrFsaqfSiq1/RjLIpeeTyg8cvk4pbOI5LZscgMgrEX7c2Nq20sUqcGowWazWbXZ6PS9trr+R2LashIR+KAKjoPQhpjIVkd/OPmSZW3mN85b8jIYjG9gEFgKSQNlvTAg1kLMtkkaNrg5AKeOxDCxBqUGk9VcEM6ZoRDGEBLbs7M1rs7sXdjbYXZibDi9OpUc5Zn4/JWQ27sKqAgefRK5uTIDx6ZpUH4RwP8qVgCKYDZUuCPcEfnakBSjw+ywQ6eLVTRpHCmnOKxHJVUJl6kOL2HPHxSsO5bQQLGiogsqKqKPZVAAH4FEtiqr0jqrMwqAO+qzYWyxON/ftSle2m5bSvd5d7GKg8SzaidIUCLiSZiSDkF2IUe/2v78VgpYudWooLS2/8FNHG1K1RU0krb+fYn1HNdFlqCNByPvVgLqQFPpunLHOZS2Re7EkGTK//Tv25/37Vya0cLGMnLe/3+xnqxwajNz3vrz9vnua+G2KY5Y4rbK+VsRbLLe/vfet8GsqsXTtfThb77D6kRFQA9asjsaqfSiobrsMc7QyTRiRpVREaRAwDQowspNyC9wPctatywlWdJVIRdkm27O3U1vtotfZDuXFYyQqAK7pHWU1BcIsg8uyvmmOLm94jvu62F7XAyG+9JMLFjTArPEE0qonk+ZkZFDeWiuwQhrkB/SN7bmrqCg5PPx3dv01JRt3COlakSRKwdn/AHKWZcTkrFWDLYYkMCCLdqhVi4ys1b89xNWYXUBA8+tVDYiQn/DDK4/KIRSuARTAC6qkpQCKRYt7vIQCVQA3KhgVyvbdtgL7UmBl+n9X1c8aATKhWCTUCTyAfPVZXSFypayxyRorkLYnPZltvG47Gp6XqjLp4ZSADJHHIQOAXUMQPzQ9iqr0hFQMwqAItWimOQOWClGyKmxtbex96hUScGnsSik1LNtZ7GQlh0CvpRFcSBgE8s+ok/8Axrb2+/z2rHFYaMoZd+1t/uQgsJGVPJv2tv8Af5+RPPzW8tCNDyPuKtBdSK/V+G9VNI+oHlCRXUxR2BDKp5Yna9vf27bVyK2ErTm6ml76L/0zVsFWqTdXS6ei/wDTakttmAGsMgDcBrC4BsLi/e1dBXtqaat82u5ymVioAkXirY7Gqn0oZJArFSQCVOQPsbFb/hjVinJJpPf/AL+xIkqIxEfx8/8ArSArukdFj02XlZDOxe5vk9yTIdv3tl6j3sPaiwXLGmBBrNKJABk6kG4ZGKkdvsRY8G/5tUoyyva/uCdjmg0awoES+IudySSzEszMTySxJJ9zRObnLMwbvqEVEAbUdOhc5PFE7cXaNWNvuRSsATTAruu9GTVII5GlVQwYiNyuVrjFxw67/tOxpNAmC6jwzE6qGk1F1Roi6zFWaNzcxuVtcDtsCOxG9KwXLgRhVCqAFAAAGwAGwAHtalLYrq9I2qzMKgDjl8X8sBnxOIY2BPYH4qMs1nl3LKebXLvYxOi8N6jTzRzXjcvcTLYDAMf6Dbt8W4twaw0MJUpTU9Hffx7FOHwVWjUVS6d9/HsFT810C4J0PI+4q0F1IznVtec5USSX6TzFEzqt7Ek3UHvx/Nu/fg4qo3KUU3kvqzm4mo80oxbyX+p/Pn7+ixFcUwOSYri173XEWN+9x3rrRtlVtjoztf6drL9B1SICoAkXiro7Gqn0oz+sd01QZ11HlNIkaMs4EYLIoAaK9yM8rm3JGxG46VNRnh3GLjmSbacddG/xW4tb7j7mhrnkhH45pAU/h3rw1fmWjKCFvJclgf1lv5iLbkLt6tr32G1CYNFxTArOvxSsiCHInzFyCyeWcLNf1dt7VdQcE3n44v8AkONu5N0fUK8Slc9iyHM3YNGzIwY73IZSLg2NqjVi4zs/D021V0ElZhtViKzWdcijco1rra/6kI5APDSA9+4pXCxZ0wAOtR3ju0zQxr6pGQgEqAfSGP7d7G432sLXpMDFTvrEiSbULrDBHBJJIV1KRSJGsrsrSKp9co0+JIFt1YXvUSWh6ETtRPYpqdIyqjMKgCPUsojkMjYoEbJh2FtzUZtKLzbE45UpZnZWZ51ota0mo041DyCK5OmuoUOQbLc/gd+bXsa5dCcp1I+o3b8Pkw4epKdWCqN5fw9rl5PzXXN4RoeR9xVg11Ij1fiJoi2nGnVpmYeWtvSwY7Mw78c7fxaudXxUoN01H6ntwU1sZKm3SUPqe3D+fLGqJO2QAawyANwDYXAPtetSvbXctqXza76HKZAVAEi8VfDY0w6UBr0iESmYRjzCci1z+7ELljfHLEWyte3etDxNV0/TzfT/ADe197X1tsSsg2qRiI/83t/mKQAmh6ZDCSYo1QsFVsdrhb439z6j6jvvzRYAumAPrdBHMAJFDYm68gqbWurCxBsSNjwSO9ShUlDpYJtbEsECooRFCqosFAsAPgUnJyd2A+kB29IDlMAHq3R4dSFWdMwjCRd2FnF7MCpBuL0mFwd/DOlOGUV8AVF3c+lmzKtdvWuX9LXG523osFy0fioz2K6nSMqkzioATXxfEBjibKeCfY0nezsWU73dtXYyI8QtPLHFHCMkP6xYWEYXY4b7H2+1vkZaeKdSahGO2/j2K6WMlVnGEY7dXj2Oz81sLEEaDkfcVaC6kCT9G0bJPJLO2edzKT6kN9lVbbjkcdtuK5lahh7SlKWt9+69jNVoYZxnOctb7914Xz9DXRkYrZi4xWznlhYWY/J5rWmmlZ3L5tN6O+i1+w6mRFQBIvFXw6TTDpRkdV1dotbKzNH+/S6RIWch2SRgWljW9uZCb2NxCR6cbntww0amGikntObklomlpFv7c6OXe4X1NfXHJipAUXhjrx1Rl/s7RnFShJEq3YCdPaNsSAN91bcixKTG0XtSEVPiNQUju8SWlU/rGyNswwP3v+bVfh73dk3p23XklEl8PanzIFbBEGUgAj/YwV2USJturgBwfZhueaVeGWdr323322flbBJWZY1SRMx4h8Sz6eby49G0y4g5gavk9v0dHKu3/wA1/gVFsaRpzTEVXieSJYCZ3iRcksZnKR5g3USEEem44Ox4NDBGG6brIDGp1cgEXkawx3kLRlxqZVbyCSBJimPl/wBQTEi1zUSRvOgeZ9Jp/Ov5vkxZ3vfLAXyy3yvzfe96U+kqq7BtUmYVAEepUGOQF2QFGBdeV25HzUZaxettNyUbWld20evBkZOk6OF9K0cpRybKQbmW/IcW2B47c29qzQo0Kbg4uz/X3IQoYanKm4ys+393uS6jmthagjQcj7irQW6KjX9D1Msr6gQJZHGMJP8AagHdzvbfbbvvt78ivhqtSbqZdntz5MNfC1qk3VUVo+nnz8/7vCSbEriSBdbg4mw9NxttxXQNtTqOUEBUASpxWiHSaYdKIW1MWWJePPixZb3PAte/erlTqZbpO3toSJ6gMVAHAo9vj+KAO0AMmkVRdyoH+IgD/Omk3sB2NgQCpBHYg3H8WpNW3AdQAqAFQAyeRVUlyoXuWIA/knbmkBDLqoVClniCndSWUA27rc7/AMUATvxUKnSV1OkjqgzioAbKxCOVTzGCNZL2yNv27+/FJt2dlfxyTg2r2V9HpyYTQdD1EE8czxI4kJyUH+wyPIuewPzwR98WHw1SnUU5K9/9TNhsLVpVI1JRTv8A6ljPzW81II0HI+4q0Fuik6r1uRZZIEnIiLqHlAJMdybrkPt29u29cfE4iam6cZaX1fBzsTiZqcqcZ/TfV8eL/P1N+BstmzGK+skHLYeq42N+a6Oy3udCej3vtr9hUEBUASpxWmn0o0w6UVGriMuriXcR6cGZvTs8jho41uRviM2IHBMf876clTw8n3n9K8JWb/zova4+5cVjJCpAZ3wj1SeczeerKFb9HKEx+ZCS2MpDbhjYgqbWxBsAwASGzRVIRV+IFBWO7shEqsrCJpLMA37gvA35O1XUL3el9ObEoknQdRJJAjSiznL+nG6hiEfA7pktmxO4vY0q8Yxm1Hb/AD7q/ez0uKSSehYVUIy/iLX9RSa2kgV4sQcjDG/q3uLtrYj/APh/JqLuNWNQaYiq8ROojXK4PmKUf6cziNwdmKgbdxl2vehgjIdNlkh0cbI8kcyLrHAOhlYT56gsGCAKYi5CsI9iFk22UkRJG/RiUUsMWIBK3vY23F+9j3pVOkpqdJys5nFQA2UgI+TYDBrv/dFuf4pNqzu7eScLa3dtHrwef6DrMk+oiSSYpGpJQgFfOKmwBJ5Btx/HPGChXnVqRUpWS2/uMeGxE6tWMZSslt/db58Zaz810jaE6DkfcVYC6kQanrEESywNpQ0jOLQ4C0hY7MTbna/4t8YK2Ip0708mre1tyitiadNSpunq3tbfyapeF9OHpX0benYenbbbjb2rR9reC6e+1ttODtBAVAEqcVqp9KNMOlAh6rD5nleYnmZYY3/rxzw9ssd7c2rT/T1cmfK7Wvfxe1/a+lyV0GVSMVACoAVAEWo1KoAXNrnEc7k8AAcnanGLlsFh6OCLjg/BH+RpNWAdQAqAFQBDqdWkZQObeY4jXYm7kEgbDbZTudtqQEGv6xBAbTSohxMlmNrIpALn2UFgMjtvQFgtztUKnSV1OkjrMZxUANlW6OCmd0b0H+rb9v8ANG6el/BOCvfS+j05MnJ1mGaSCKPT5OhFwVsIAu1wSO3+3vVEMRCcowjG7X+pCGJhUlCEIXa/1Oz81pLAnQcj7ire4LqQLqPDqOJZ5NXaUPdZeFiAOyWy+bc+1hzfn1sLF5qkp63348GerhISzVZVNb79l4+f91oOy+rP0r6xb1bD1bbb87VpfvcvnvvfbXk7SICoAlTitVPpRph0ox0/T5xqnkVJSDq4pFjAj8pozHHG87knIOoz4PKJ6Tc13Y1qLw6g2uhpvXMndtRXaz07bN6hZ3NlXGJiJpAZ7wj9TaT6vzb3Hl5lT+kblcsFAEw4cC42Wx5pIbNDUhFd1uAOqAibaQMGixyUgNZjle43tsDzVtGVm9tu/ccR3Q/N8hPPv5nq5tljkcM8ds8McrbXvRWyZ3k2+Xt4vt4CVr6B9VCMr1qDqZmc6Z4xDtgDNGp/aL7HRuR6r/1H+OBF3Hoao0xFZ17QySiIxFA8UyyjzMsTirrY47/1UMEZbp2m1cSl9RFLPJNpDDipyweN5SFYyP8A9RZV34/TN+1RHoa/pmlMWnhiJBMcccZI4JRQpI/FRqdJXV2J6zGYVADJwSkgD+WcGs/9022b+KNbOztpuTjezs7aPXgyQ6BHA8Ekeps7Gzljfz8tyACdieO/PvVFPDQpOMlPV7/3FdLC06MoTjPV7/3fPmo/Uc1pLQjQcj7ire4LqRRdS0M0kkkyad/ISQB4rsDJiTdgo7fb32725GIpVJzc1H6U9ufNjnYijUnOVRQ+lPVc272PQVtZbLgMVslgMRYemw2FuNq6D9rHQnvorbaCpEBUATJxWun0o0w6UU8/iONZjH5cxVZEheYIPLSWTHGNjllc5oLhSAXW5G9uhHAzlTz3V2nJRv8AU0t2tLdnu09HoO5c1jJCoAVIBUwBOpa8QqpwdyzBFVAtyxBP9TKOx71OnTzu17d9fjGlcl0kxdQxR4yb+h8chYkb4Mw35570pRUXZO/t/NhNWJqiAqAFQANrdasRjDAnzZBEtgP3EMwJueLKaVwAeqdeETxRpDPqHlWSRRB5RssRjViTJIg5lUbX70NhYtX4qur0ldTpIqymcVADZ3CxyEoXARiUHLbftH3ovZN2vpsTi7KTavo9OTz7QdPmj1EMk8DMkhPlgEt5BY3BYHiw33+/NYsPRnCpGU43T275fnzUxYajUhVjOpG6e3fL8+alvqOa3m4I0PI+4q7uC3RXdT8RTRytplmQFmUCU/8ATBO4OxH/AIf6czE4qcJukpLXvwYsTi6kKjoqS1e/BtipFgzZMAAWsBkbC7WGwvzatjTWjdzZUTTs3fY5USAqAJk4rZS6UaYdKKDrXhxZD5kWQcz6eZ18xgjGKWIs5S9i3lpb+F7gGuphsc4LJPbLNJ2V1eLsr72u/wBRtGgrnkhE0gM34R6PLp2lMoX9SzpixPlKWkYaUA3uiZZBr7+YQAAoFJDbNJUhAHWtJ5sYUwxzAMGKSNiNu4NiL/B25q2jPJK+ZryhxdmLoWjaGFY3IJBcgAkhVLsyRgtuQikKD/horzU55l4/TV/fcJO7uH1UIzXX/CramXzBqJI/SFxVpwNr72jnRe/tUWhpmlNMQH1Lp4m8u7MhjkWVSuP7lDLY5Ai1mNDQGR1HhN200EUmngnkjikjSSSUjyHlI9YVFGQGKnJSHFiARe9RsO5tIoysaqzF2CqGcgDIgAFiBsLnew96jV6Sqp0nKyGcVAHTfF7NicW9R7fJ+BUl31sWU762dtHqYXQ+IJdTqEi81FEZJYjczBewuO4+3vWShip1qihe1vzMuHxdStVUMyVv9g2fmthrQRoOR9xVvcS3QNPqtDHFNG8JyMlzHvk7E7Mrcjk8HYfffDWqYeEZRcdb7d2Z6tXDQhOEo6327s1cQAVAqlFwWyEWKjEWUjsRxV3FlbbTgvlbSytotONB1BAVAEgNhexPwO/wL1so6xRph0lJB4jzjRlhYSyTTadImcD1wmXIu4BCjGJibX9heunLA5ZtOX0qMZNpdpWtZbvdcebDuWPR+oefHkVKOrNHIhIJSRDZluNiO4PcEHvWbEUfRna900mnynt/K7O6GncNqkZFBqke2Do11DjFgbqbgNseDY2PwaQEtMCv611LyEVrKcnCeqQRqLgm5Yg2G1W0aXqNrxfa/wCQ4q4XpJS6KxCgsAbK2Y39msMh82quSs2v4EyWkB21IDlMCq8SdZ+ljR8UbORYhnKIlGQY3ZypAHp9u9JsErgM/iKYBQmmWSQxNqHCalcREGIUpIVHmMwFwLAe7DYlXHYu9PqVliSRL4yKrrcWOLAMLj7Gq6vQV1NjtZTMKgBmoRWjkDKWUowKjki24FFk001dWJJJqSaurPQyc+s0bvpUjiLOhGIUH9K3dz3AO/8An96o1KEnCMVdr8vchGrh5SpxjG7W39vuPn5q8uQRoOR9xV3cS3QNqPDcspk1J1KLMj3jINkRUvZWPY7i/t83rDWwk5t1XP6k9OFYz1cHObdVz+pPThW7M1xy2zILWXIgWBNhcgX2F6vle+poqXvrvocqJWKgCZOK20uhGmHSigXoDqqlXXzY9TqNVHcHE+e0t0fv+yYi44IB34rqf1kW2pL6XCMHz9KjqvvH/A7Fl0bQtFGRIweR3aWRgLAu5vYAn9qiyi+9lF6zYirGpP6VaKSSXhfu935Y0g4/HNZxme8J+Hm0jTEtGRO3nNimOMjFskWwA8obYi17lyb5Ukht3NDUhAnUtOzqMPKJVg1pUyBsDxY+k7/u377b1OnJJ63+zt89hpjej6DyIhHcHd2NhiLu7OQq3OKgtYC+wAp1anqSze35K3+eQk7u4bVYit1/RUlfNjvYD+ygbj5kiZv86jYLllUgAOsaR5FXyxAWVw9poi6mwI2IIKNv++xtuLb0mBRaTwtNCgEM0OTRyxPlCwQCWV5sokV/SEMhURk7gL6hbdWHc0el0oiiSNb4xosYvzZQFF/mwqur0FdTYdWQzCoA5Llg/lkK+DYluA1tifi9NZrPLvYnDNrldnZ7mPg8OyaeWKVJ1LObT5HaTK7HD3Pt+fcVVRwsqUozUt9/PsV0cHKjOM4z1fVfv30+eSWfmry5BGg5H3FW9xLdGe6oWZ5XSOY6NZAJgDbIqTkQOwBH8bcduRic0pSkk8l9fNtzmYlSlKUop+nfXzbf58XocWOK4CyYLiLEWXEWFjuNu1b3bttodKVl07WX6DqCAqAJATjtubbC9t/v2rbR6Vc0w6SgTr030M+oMUfmwnUAxhzj+g7ofXa52QngX+L7dV4Ol/VQoqTyyy621+pJ7ffnTyO7tcv4Xuqn3AP5F658lZtDHk/+ef8AIVEYJoOpxTf2Th7AE2B2yvYG42bb9p3G1xvRcAumBWdf6i0CIy43aRY7sGIAIY3sm547VdQpqpJp8X+XHFXC+nz+ZGj5I2QByS+Jv7X3/NVzjlk1+omrMIqIA8uuiUkNJGpHILqCO/BNIAimBTeKurtpo42TAF5Viu6uwAYMb4x+on09veotgkUuu8XlDCBPo1SWHzfOdZTGxzwNiG9Ci63yO197UrjsbB+KjW6Cqp0kdYzOKgCPVSKscrSAlFjcsByQBc2+aLpJuW1mSTilJy2szzzQhxqNO2pSXynJ+mBOQRibrkB8WPb3tbjFh1L1IuonZ9PgxYaMvVg6qdn0+OL/AD+LqfmugdAJ0PI+4q3uJboH13iSaKRtMvl+a7KI3JAChj/UD3t7+/fa+LEYupCbpK13s+DNXxlWnN0VbM3o+yvya1g22ZBawyIFgWsLkDsL1dK99dzTUvfXfQbUSsVAEycVupdCNMOlFZ/yQfTajT5m051JLWF1+oZ2Nh3x8z+bVv8A6t+tCrbpyac5El+dh20sWcSWUD2AH42rLJ3bYxx+OaiMp/DvQRpA4WRnEh818lUFpmuZJfTYDPb0gWGO3NCQNlxTAg1kTsB5cnlsDe+AYHtYg/7EbgfYyg4p/Ur/AJAhvTtEIUwUk7u5JtdmdmdmNthdmJsNqdSbnK78fkrIbd2E1AQJN05GYsTJc+00qj22CuAP4FIAumAJ1HTyOB5UxiYG9/LVwwsRZlbe29/SQbgci4KYFPP4WJ05066mQRSCUTgxxMZBO7SSkHEYMxdhcbAHZbi9Kw7mgcbVXW6Cqp0kVYzOKgByhrNgQGxNieL9r1OF9bFtO93l3sYzS+IptROkSeWvlkmZiQcwu1kHz7j78c0UcVUq1FBWVt/PsZ6GMqVqigrK2/n2JZ+avNAToOR9xV3cFugWbT9PWHUebll5hZiT+pmSbYfAuf8AO9YascLGE83P3+3z3MtRYSNOebnXm/j57msjtimOWOC2yvlbEWyvve3N96udu3g0StpbhfodpEBUATJxW6j0I0w6Si6VqtTNp2OcSyrqJ4nfA4hIpZI7opPNlH7j73rp16dClWSs3Fxi0r63cU9X9+w1dhnhvVvLAryG5LSBWxxzjEjrHJj2yjCt/NU4ynCnVcYcLS97Oyur+HdDWxZ1mGVnSeuRahpFizvEcZMo2UK9yDGSdi4tcgXFmU3swpXCxZ0wAusSusRMeWWSD0pmbF1Bsp52JqykouX1ee9uw47i6PqfMhVsy98gWKYG4YqVZf6SpBUj3FFWOWbVrfn+fncJKzDarEVXUvEUED4SedlYH0aXUSCx/wAUUbL/ABelcLFrTAo/GPUJYdP+gGM0rpBHgFLAud2GZCXVAzDI2uBfakwRXT9Ul1EhSGSXT+TC8kilImfzkbERyXDLgMSTgfUHUhgOVcZfdI1hm00MrCzSRRyEWI3ZQxsG3Aue9V1ugrq7E9YzMKgCPVxq0UqvfAxuGx5sRvb5osnFp7WZJKLjJS2szJTxaAPpBHl5gYBPL/d7/rW7X5/nteq4/wBMpU1Hftb9/n5FcVhVKnl37W3+/wA/K5LPzV5eE6DkfcVd3BboD1PhzUyyPqcohKj3jjsCpVOMidsjtz/ltbBWwlWc3VbV09F20/cy1cHWqTda6zJ6LtZc+fntsiHNiy2YgZAXIvYXAPcXrTJSb1RqqRk3qjmB9j+KjlfBDJLgWB9j+KWV8BklwSLf2P4rTCpljazLotpWsU+q8PRyQtDeZUeVpyVIuWeRpSpupDJk37SCLWvet1P/AOpOFRVct2oqOq4SSe972W6Yr6bMstFA0aBC0khF/U+ORuSd8VUbcDbtWepiVOV1C3hXt+bbJZnwyfI+x/FV+t4YZnwVfRuhR6YsYxJeQDzL29bgsTK1lF5GysT7BRYWoVXwxub4LPL4P4o9bwxZnwQ6zTl1xvKhvcMhxII/ggjfggj4qUcRld8t/dAptdjmh0qxJgitiCzG5JJZiXZiTuSWYkn5pzxLm7tfENzb1sEXPsfxUPW8MWZ8Mrdf0DSzvnPpIJXsBlJBG7WHAuyk2o9VcMM8uGWWR9j+KPW8MMz4Beo6BZ0wkV7XDAqzIysOGR0IZTyLgjYkdzR6vhhmfDKqTwhpSoXy5RbMFlnmV5BIbuJZFcNKGI3Dk0vVXDHnfBdpEFUIqYqoAVQtgFGwAA4AG1RqTzRskQk21axwofY/is+V8FWSXAyVH/pS5+Tjt+KlGDZONKUiCeSdVbGOMOQVTKXbM8X9PF6U5Kkrt76L3exbGhNXy72MXpui6rSyfUERMLMZhkOL5Hy7L7dttx7cV4fCTpTz3Tvv/Bkw+CqUainmTvvp+hYajmri4I0HI+4q3uC3Rn+p69i8qxtN9H5irMyrwb+oKT22/wBL9r8rEVJSlJRbyX1f6nLxE5OUowb9O/1P9fnx6XxTr1RNMNMzmY2EGPqyWy7sW52tz771oxcssYKn1djbjJKMaapXzfh7kfhDWRHT6l5XkMt2OpyvdbBgLDtsD+PgUsI4+lOU27/iI4Jw9Gcpt31zXKfoevaTVaf6lpRD6jpr8M2VhcjnYn/IcVmw7nKrD1L5dcvz5/gy4aUp1oepfLrl8/PmgZ4v6lIJ5V0hlJ8sefiCQoNrEfNrfYE/NrMZOp6jVK+2vgtx05qrJUb3t9Vu3z53DNZq4I+mxeU8hGwhIuWMlztbtvfbtbbtVtR04YZZG/HNy2o6UMJHI345v8/gZ4M1hbUTnUtINUFAxbYeWO6gc797dxa9zSwWZ1JOrfP+wsA5OrN1b5/PHj57FHq+phnAd5h0/wA6xa1rta9iRva4v9he16ySm5Ss2/Tv8+fuYpTzSs2/SzfPPzk0fjLqLpLCNMXOpIayqLgx77kff/T4FbcbOanFUur9joY+co1IqlfP44IfD+q069NkZnktkTMxvkJjhsPffH73370sP6ccM22/PN9P4IYZ0lg5OTf93N9P4AfDWtd9XF9Y0qsI/wD2cNcBrjck9zj+e9U4VzlVTrX2+kpwjnKvF1r7fT5IfEvUm82dYGmOnyC6kqt8Tc5hb/F/b24tUcTOTnJQvl/F+5DFTlnmqd8v4vHNvn5F14i10aabT/TtIXJUafE3y2H7if4/9L1qxMlGlFU3r+E2YuUY0oem3fTKM8E6xGGpaZn+ov8Arh7jFRe2IHa1/nb2tSwTupufV3uL/wCe01N1G834rlFoOoGSfT+c0w0glPkEi2TgjANbtew+NxsL2x0pSnUjnvkvp79jFSm51IZ2/Tv9Pv2+fyW/jDqUiz20hkM3lkyhRcKltj97f7d604yc1UtRve2pqx05xq2o3zW1twSQ6vTp0vIPIV7nfLzidwRwPV/H871JOnHCXu/3uSTpQwV7u353/wCkHhHWM+rb6tpPqRGBGrCw8sgEkW7/AP8Ae/EMG5Sqv1b5raexDAuUq7da+e2ie1is651LKSVVab6LzVWZgODc3APtf/b4vRXnKU5JN+nfUzYiblOUU36d/q+fP0PQotRHkgUm/lkqN/2XXf8A0rsrLdex3llzK29vy0KDxL1QxXweOMklv1SzC+JwxtwS1tvg2F681i5OGInBxaTs1la1d39Tvt9rfob4QlKKa+eBskuejkexGaO1yxN7g778faux/wDLjJUE5LV6t3vfyV4hJTstgHU81ecsl0rWqbdhEJ8QpYgpNic7j6eSxx3bbHe5Nv8AETteo3ZL6trksvXFAVmD3GIAwuy+ZiLbdvULkbCx9qLsLyvuRL4hT1WWX1ZZfotvi6xG+29yRb3UE8CjUPq5JIutBgLKxKgMq2Ate49JYgA2v7bXouwu+R8nWbFsQxYOiMcSL5FN729QCve/GxF9jRdgnLe4zT9bDAelgA7KowO2LYZWtsL3sfbei7BuXJJ/zf8AWC2a5U3e1uDYLfuDZj/A96Lve4Zpb3J/qBbGwx5tYWve97cc70ru1iN3aw76w3vfe1r97c2v7UZnuPM73ucOq2I2sdyLCxvzcd6LsMz2HHWnY33HHx9qeZ8hnlycGr5+efm/N/eldhmfJz6rj/D+3Ybdtvbai7DMzo1e5Pc8nbf7+9GZhmfJwarYDay2sLCwtxYdrUXYZnsOGsN733NgT3sL2F/5P5p5nuGaW9xp1O1trXvawte9729770rsLvY79Xvl/Va1+9ubX9qeZ7hmle9zn1OxG1je4sLG/Nx3vSu9gu7WGavWgqQzOL7BlVmINwf6BextuO42qynLXUtpz1+pg2p6hG5/UjzsQQTDMDtbn0cXvtv2pVKVKbu13T/waVWS2ZD1DWB0cAyKArCONIZVBJUizHC3J4449rmxOEY2joQlUi1vqO1HNZzIiLI0MBZGgBZGgBZGgBZmgBZGgBZGgBZGgBZGgBZGgBZGgBZGgBZGgBZGgBZGgBZGgBZGgBZGgBZGgBZGgBZGgBZGgBZGgDhNA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1510" name="Picture 6" descr="Image result for five times tabl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510381"/>
            <a:ext cx="4610988" cy="59666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6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Say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 together: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1026" name="AutoShape 2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8" name="AutoShape 4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4" name="Picture 10" descr="Related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609600"/>
            <a:ext cx="4191000" cy="59450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6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Use your tables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 to calculate </a:t>
            </a:r>
            <a:r>
              <a:rPr kumimoji="0" lang="en-GB" sz="4400" b="1" i="0" u="none" strike="noStrike" kern="120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the total: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1026" name="AutoShape 2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8" name="AutoShape 4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2530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143000"/>
            <a:ext cx="914399" cy="916616"/>
          </a:xfrm>
          <a:prstGeom prst="rect">
            <a:avLst/>
          </a:prstGeom>
          <a:noFill/>
        </p:spPr>
      </p:pic>
      <p:pic>
        <p:nvPicPr>
          <p:cNvPr id="8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1981200"/>
            <a:ext cx="914399" cy="916616"/>
          </a:xfrm>
          <a:prstGeom prst="rect">
            <a:avLst/>
          </a:prstGeom>
          <a:noFill/>
        </p:spPr>
      </p:pic>
      <p:pic>
        <p:nvPicPr>
          <p:cNvPr id="9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67600" y="3200400"/>
            <a:ext cx="914399" cy="916616"/>
          </a:xfrm>
          <a:prstGeom prst="rect">
            <a:avLst/>
          </a:prstGeom>
          <a:noFill/>
        </p:spPr>
      </p:pic>
      <p:pic>
        <p:nvPicPr>
          <p:cNvPr id="10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4953000"/>
            <a:ext cx="914399" cy="916616"/>
          </a:xfrm>
          <a:prstGeom prst="rect">
            <a:avLst/>
          </a:prstGeom>
          <a:noFill/>
        </p:spPr>
      </p:pic>
      <p:pic>
        <p:nvPicPr>
          <p:cNvPr id="11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5334000"/>
            <a:ext cx="914399" cy="916616"/>
          </a:xfrm>
          <a:prstGeom prst="rect">
            <a:avLst/>
          </a:prstGeom>
          <a:noFill/>
        </p:spPr>
      </p:pic>
      <p:pic>
        <p:nvPicPr>
          <p:cNvPr id="12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0" y="3962400"/>
            <a:ext cx="914399" cy="916616"/>
          </a:xfrm>
          <a:prstGeom prst="rect">
            <a:avLst/>
          </a:prstGeom>
          <a:noFill/>
        </p:spPr>
      </p:pic>
      <p:pic>
        <p:nvPicPr>
          <p:cNvPr id="13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1752600"/>
            <a:ext cx="914399" cy="916616"/>
          </a:xfrm>
          <a:prstGeom prst="rect">
            <a:avLst/>
          </a:prstGeom>
          <a:noFill/>
        </p:spPr>
      </p:pic>
      <p:pic>
        <p:nvPicPr>
          <p:cNvPr id="14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4191000"/>
            <a:ext cx="914399" cy="916616"/>
          </a:xfrm>
          <a:prstGeom prst="rect">
            <a:avLst/>
          </a:prstGeom>
          <a:noFill/>
        </p:spPr>
      </p:pic>
      <p:pic>
        <p:nvPicPr>
          <p:cNvPr id="15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200" y="2743200"/>
            <a:ext cx="914399" cy="916616"/>
          </a:xfrm>
          <a:prstGeom prst="rect">
            <a:avLst/>
          </a:prstGeom>
          <a:noFill/>
        </p:spPr>
      </p:pic>
      <p:pic>
        <p:nvPicPr>
          <p:cNvPr id="16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3505200"/>
            <a:ext cx="914399" cy="916616"/>
          </a:xfrm>
          <a:prstGeom prst="rect">
            <a:avLst/>
          </a:prstGeom>
          <a:noFill/>
        </p:spPr>
      </p:pic>
      <p:pic>
        <p:nvPicPr>
          <p:cNvPr id="17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1400" y="1219200"/>
            <a:ext cx="914399" cy="9166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6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Use your tables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 to calculate </a:t>
            </a:r>
            <a:r>
              <a:rPr kumimoji="0" lang="en-GB" sz="4400" b="1" i="0" u="none" strike="noStrike" kern="120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the total: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1026" name="AutoShape 2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8" name="AutoShape 4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2530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143000"/>
            <a:ext cx="914399" cy="916616"/>
          </a:xfrm>
          <a:prstGeom prst="rect">
            <a:avLst/>
          </a:prstGeom>
          <a:noFill/>
        </p:spPr>
      </p:pic>
      <p:pic>
        <p:nvPicPr>
          <p:cNvPr id="8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1981200"/>
            <a:ext cx="914399" cy="916616"/>
          </a:xfrm>
          <a:prstGeom prst="rect">
            <a:avLst/>
          </a:prstGeom>
          <a:noFill/>
        </p:spPr>
      </p:pic>
      <p:pic>
        <p:nvPicPr>
          <p:cNvPr id="9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67600" y="3200400"/>
            <a:ext cx="914399" cy="916616"/>
          </a:xfrm>
          <a:prstGeom prst="rect">
            <a:avLst/>
          </a:prstGeom>
          <a:noFill/>
        </p:spPr>
      </p:pic>
      <p:pic>
        <p:nvPicPr>
          <p:cNvPr id="10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4953000"/>
            <a:ext cx="914399" cy="916616"/>
          </a:xfrm>
          <a:prstGeom prst="rect">
            <a:avLst/>
          </a:prstGeom>
          <a:noFill/>
        </p:spPr>
      </p:pic>
      <p:pic>
        <p:nvPicPr>
          <p:cNvPr id="11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5334000"/>
            <a:ext cx="914399" cy="916616"/>
          </a:xfrm>
          <a:prstGeom prst="rect">
            <a:avLst/>
          </a:prstGeom>
          <a:noFill/>
        </p:spPr>
      </p:pic>
      <p:pic>
        <p:nvPicPr>
          <p:cNvPr id="12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0" y="3962400"/>
            <a:ext cx="914399" cy="916616"/>
          </a:xfrm>
          <a:prstGeom prst="rect">
            <a:avLst/>
          </a:prstGeom>
          <a:noFill/>
        </p:spPr>
      </p:pic>
      <p:pic>
        <p:nvPicPr>
          <p:cNvPr id="14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4191000"/>
            <a:ext cx="914399" cy="916616"/>
          </a:xfrm>
          <a:prstGeom prst="rect">
            <a:avLst/>
          </a:prstGeom>
          <a:noFill/>
        </p:spPr>
      </p:pic>
      <p:pic>
        <p:nvPicPr>
          <p:cNvPr id="15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200" y="2743200"/>
            <a:ext cx="914399" cy="916616"/>
          </a:xfrm>
          <a:prstGeom prst="rect">
            <a:avLst/>
          </a:prstGeom>
          <a:noFill/>
        </p:spPr>
      </p:pic>
      <p:pic>
        <p:nvPicPr>
          <p:cNvPr id="17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1400" y="1219200"/>
            <a:ext cx="914399" cy="9166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6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Use your tables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 to calculate </a:t>
            </a:r>
            <a:r>
              <a:rPr kumimoji="0" lang="en-GB" sz="4400" b="1" i="0" u="none" strike="noStrike" kern="120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the total: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1026" name="AutoShape 2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8" name="AutoShape 4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2530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143000"/>
            <a:ext cx="914399" cy="916616"/>
          </a:xfrm>
          <a:prstGeom prst="rect">
            <a:avLst/>
          </a:prstGeom>
          <a:noFill/>
        </p:spPr>
      </p:pic>
      <p:pic>
        <p:nvPicPr>
          <p:cNvPr id="8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1981200"/>
            <a:ext cx="914399" cy="916616"/>
          </a:xfrm>
          <a:prstGeom prst="rect">
            <a:avLst/>
          </a:prstGeom>
          <a:noFill/>
        </p:spPr>
      </p:pic>
      <p:pic>
        <p:nvPicPr>
          <p:cNvPr id="9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67600" y="3200400"/>
            <a:ext cx="914399" cy="916616"/>
          </a:xfrm>
          <a:prstGeom prst="rect">
            <a:avLst/>
          </a:prstGeom>
          <a:noFill/>
        </p:spPr>
      </p:pic>
      <p:pic>
        <p:nvPicPr>
          <p:cNvPr id="10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4953000"/>
            <a:ext cx="914399" cy="916616"/>
          </a:xfrm>
          <a:prstGeom prst="rect">
            <a:avLst/>
          </a:prstGeom>
          <a:noFill/>
        </p:spPr>
      </p:pic>
      <p:pic>
        <p:nvPicPr>
          <p:cNvPr id="11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5334000"/>
            <a:ext cx="914399" cy="916616"/>
          </a:xfrm>
          <a:prstGeom prst="rect">
            <a:avLst/>
          </a:prstGeom>
          <a:noFill/>
        </p:spPr>
      </p:pic>
      <p:pic>
        <p:nvPicPr>
          <p:cNvPr id="12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0" y="3962400"/>
            <a:ext cx="914399" cy="916616"/>
          </a:xfrm>
          <a:prstGeom prst="rect">
            <a:avLst/>
          </a:prstGeom>
          <a:noFill/>
        </p:spPr>
      </p:pic>
      <p:pic>
        <p:nvPicPr>
          <p:cNvPr id="13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1752600"/>
            <a:ext cx="914399" cy="916616"/>
          </a:xfrm>
          <a:prstGeom prst="rect">
            <a:avLst/>
          </a:prstGeom>
          <a:noFill/>
        </p:spPr>
      </p:pic>
      <p:pic>
        <p:nvPicPr>
          <p:cNvPr id="14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4191000"/>
            <a:ext cx="914399" cy="916616"/>
          </a:xfrm>
          <a:prstGeom prst="rect">
            <a:avLst/>
          </a:prstGeom>
          <a:noFill/>
        </p:spPr>
      </p:pic>
      <p:pic>
        <p:nvPicPr>
          <p:cNvPr id="15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200" y="2743200"/>
            <a:ext cx="914399" cy="916616"/>
          </a:xfrm>
          <a:prstGeom prst="rect">
            <a:avLst/>
          </a:prstGeom>
          <a:noFill/>
        </p:spPr>
      </p:pic>
      <p:pic>
        <p:nvPicPr>
          <p:cNvPr id="16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3505200"/>
            <a:ext cx="914399" cy="916616"/>
          </a:xfrm>
          <a:prstGeom prst="rect">
            <a:avLst/>
          </a:prstGeom>
          <a:noFill/>
        </p:spPr>
      </p:pic>
      <p:pic>
        <p:nvPicPr>
          <p:cNvPr id="17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1400" y="1219200"/>
            <a:ext cx="914399" cy="916616"/>
          </a:xfrm>
          <a:prstGeom prst="rect">
            <a:avLst/>
          </a:prstGeom>
          <a:noFill/>
        </p:spPr>
      </p:pic>
      <p:pic>
        <p:nvPicPr>
          <p:cNvPr id="18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590800"/>
            <a:ext cx="914399" cy="916616"/>
          </a:xfrm>
          <a:prstGeom prst="rect">
            <a:avLst/>
          </a:prstGeom>
          <a:noFill/>
        </p:spPr>
      </p:pic>
      <p:pic>
        <p:nvPicPr>
          <p:cNvPr id="19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2800" y="5257800"/>
            <a:ext cx="914399" cy="916616"/>
          </a:xfrm>
          <a:prstGeom prst="rect">
            <a:avLst/>
          </a:prstGeom>
          <a:noFill/>
        </p:spPr>
      </p:pic>
      <p:pic>
        <p:nvPicPr>
          <p:cNvPr id="20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48600" y="990600"/>
            <a:ext cx="914399" cy="9166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6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Use your tables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 to calculate the total: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1026" name="AutoShape 2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8" name="AutoShape 4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2530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143000"/>
            <a:ext cx="914399" cy="916616"/>
          </a:xfrm>
          <a:prstGeom prst="rect">
            <a:avLst/>
          </a:prstGeom>
          <a:noFill/>
        </p:spPr>
      </p:pic>
      <p:pic>
        <p:nvPicPr>
          <p:cNvPr id="9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67600" y="3200400"/>
            <a:ext cx="914399" cy="916616"/>
          </a:xfrm>
          <a:prstGeom prst="rect">
            <a:avLst/>
          </a:prstGeom>
          <a:noFill/>
        </p:spPr>
      </p:pic>
      <p:pic>
        <p:nvPicPr>
          <p:cNvPr id="10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4038600"/>
            <a:ext cx="914399" cy="916616"/>
          </a:xfrm>
          <a:prstGeom prst="rect">
            <a:avLst/>
          </a:prstGeom>
          <a:noFill/>
        </p:spPr>
      </p:pic>
      <p:pic>
        <p:nvPicPr>
          <p:cNvPr id="13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1752600"/>
            <a:ext cx="914399" cy="916616"/>
          </a:xfrm>
          <a:prstGeom prst="rect">
            <a:avLst/>
          </a:prstGeom>
          <a:noFill/>
        </p:spPr>
      </p:pic>
      <p:pic>
        <p:nvPicPr>
          <p:cNvPr id="15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200" y="2743200"/>
            <a:ext cx="914399" cy="916616"/>
          </a:xfrm>
          <a:prstGeom prst="rect">
            <a:avLst/>
          </a:prstGeom>
          <a:noFill/>
        </p:spPr>
      </p:pic>
      <p:pic>
        <p:nvPicPr>
          <p:cNvPr id="16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3505200"/>
            <a:ext cx="914399" cy="916616"/>
          </a:xfrm>
          <a:prstGeom prst="rect">
            <a:avLst/>
          </a:prstGeom>
          <a:noFill/>
        </p:spPr>
      </p:pic>
      <p:pic>
        <p:nvPicPr>
          <p:cNvPr id="17" name="Picture 2" descr="Image result for 2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1400" y="1219200"/>
            <a:ext cx="914399" cy="916616"/>
          </a:xfrm>
          <a:prstGeom prst="rect">
            <a:avLst/>
          </a:prstGeom>
          <a:noFill/>
        </p:spPr>
      </p:pic>
      <p:sp>
        <p:nvSpPr>
          <p:cNvPr id="14" name="Title 6"/>
          <p:cNvSpPr txBox="1">
            <a:spLocks/>
          </p:cNvSpPr>
          <p:nvPr/>
        </p:nvSpPr>
        <p:spPr>
          <a:xfrm>
            <a:off x="0" y="5715000"/>
            <a:ext cx="91440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Can you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 write this as a multiplication sentence?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6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Use your tables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 to calculate the total: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1026" name="AutoShape 2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8" name="AutoShape 4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4578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600200"/>
            <a:ext cx="1371600" cy="1371600"/>
          </a:xfrm>
          <a:prstGeom prst="rect">
            <a:avLst/>
          </a:prstGeom>
          <a:noFill/>
        </p:spPr>
      </p:pic>
      <p:pic>
        <p:nvPicPr>
          <p:cNvPr id="9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3657600"/>
            <a:ext cx="1371600" cy="1371600"/>
          </a:xfrm>
          <a:prstGeom prst="rect">
            <a:avLst/>
          </a:prstGeom>
          <a:noFill/>
        </p:spPr>
      </p:pic>
      <p:pic>
        <p:nvPicPr>
          <p:cNvPr id="10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2600" y="1524000"/>
            <a:ext cx="1371600" cy="1371600"/>
          </a:xfrm>
          <a:prstGeom prst="rect">
            <a:avLst/>
          </a:prstGeom>
          <a:noFill/>
        </p:spPr>
      </p:pic>
      <p:pic>
        <p:nvPicPr>
          <p:cNvPr id="11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3800" y="3048000"/>
            <a:ext cx="1371600" cy="1371600"/>
          </a:xfrm>
          <a:prstGeom prst="rect">
            <a:avLst/>
          </a:prstGeom>
          <a:noFill/>
        </p:spPr>
      </p:pic>
      <p:pic>
        <p:nvPicPr>
          <p:cNvPr id="12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3048000"/>
            <a:ext cx="1371600" cy="1371600"/>
          </a:xfrm>
          <a:prstGeom prst="rect">
            <a:avLst/>
          </a:prstGeom>
          <a:noFill/>
        </p:spPr>
      </p:pic>
      <p:pic>
        <p:nvPicPr>
          <p:cNvPr id="13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4200" y="1295400"/>
            <a:ext cx="1371600" cy="1371600"/>
          </a:xfrm>
          <a:prstGeom prst="rect">
            <a:avLst/>
          </a:prstGeom>
          <a:noFill/>
        </p:spPr>
      </p:pic>
      <p:pic>
        <p:nvPicPr>
          <p:cNvPr id="14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4876800"/>
            <a:ext cx="1371600" cy="1371600"/>
          </a:xfrm>
          <a:prstGeom prst="rect">
            <a:avLst/>
          </a:prstGeom>
          <a:noFill/>
        </p:spPr>
      </p:pic>
      <p:pic>
        <p:nvPicPr>
          <p:cNvPr id="15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5200" y="4800600"/>
            <a:ext cx="1371600" cy="1371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6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Use your tables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 to calculate the total: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1026" name="AutoShape 2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8" name="AutoShape 4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4578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600200"/>
            <a:ext cx="1371600" cy="1371600"/>
          </a:xfrm>
          <a:prstGeom prst="rect">
            <a:avLst/>
          </a:prstGeom>
          <a:noFill/>
        </p:spPr>
      </p:pic>
      <p:pic>
        <p:nvPicPr>
          <p:cNvPr id="9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3657600"/>
            <a:ext cx="1371600" cy="1371600"/>
          </a:xfrm>
          <a:prstGeom prst="rect">
            <a:avLst/>
          </a:prstGeom>
          <a:noFill/>
        </p:spPr>
      </p:pic>
      <p:pic>
        <p:nvPicPr>
          <p:cNvPr id="10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2600" y="1524000"/>
            <a:ext cx="1371600" cy="1371600"/>
          </a:xfrm>
          <a:prstGeom prst="rect">
            <a:avLst/>
          </a:prstGeom>
          <a:noFill/>
        </p:spPr>
      </p:pic>
      <p:pic>
        <p:nvPicPr>
          <p:cNvPr id="13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5600" y="4038600"/>
            <a:ext cx="1371600" cy="1371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6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Use your tables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 to calculate the total: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1026" name="AutoShape 2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8" name="AutoShape 4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4578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600200"/>
            <a:ext cx="1371600" cy="1371600"/>
          </a:xfrm>
          <a:prstGeom prst="rect">
            <a:avLst/>
          </a:prstGeom>
          <a:noFill/>
        </p:spPr>
      </p:pic>
      <p:pic>
        <p:nvPicPr>
          <p:cNvPr id="9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3657600"/>
            <a:ext cx="1371600" cy="1371600"/>
          </a:xfrm>
          <a:prstGeom prst="rect">
            <a:avLst/>
          </a:prstGeom>
          <a:noFill/>
        </p:spPr>
      </p:pic>
      <p:pic>
        <p:nvPicPr>
          <p:cNvPr id="10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2600" y="1524000"/>
            <a:ext cx="1371600" cy="1371600"/>
          </a:xfrm>
          <a:prstGeom prst="rect">
            <a:avLst/>
          </a:prstGeom>
          <a:noFill/>
        </p:spPr>
      </p:pic>
      <p:pic>
        <p:nvPicPr>
          <p:cNvPr id="11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3800" y="3048000"/>
            <a:ext cx="1371600" cy="1371600"/>
          </a:xfrm>
          <a:prstGeom prst="rect">
            <a:avLst/>
          </a:prstGeom>
          <a:noFill/>
        </p:spPr>
      </p:pic>
      <p:pic>
        <p:nvPicPr>
          <p:cNvPr id="12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3352800"/>
            <a:ext cx="1371600" cy="1371600"/>
          </a:xfrm>
          <a:prstGeom prst="rect">
            <a:avLst/>
          </a:prstGeom>
          <a:noFill/>
        </p:spPr>
      </p:pic>
      <p:pic>
        <p:nvPicPr>
          <p:cNvPr id="13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4200" y="1295400"/>
            <a:ext cx="1371600" cy="1371600"/>
          </a:xfrm>
          <a:prstGeom prst="rect">
            <a:avLst/>
          </a:prstGeom>
          <a:noFill/>
        </p:spPr>
      </p:pic>
      <p:pic>
        <p:nvPicPr>
          <p:cNvPr id="14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4800600"/>
            <a:ext cx="1371600" cy="1371600"/>
          </a:xfrm>
          <a:prstGeom prst="rect">
            <a:avLst/>
          </a:prstGeom>
          <a:noFill/>
        </p:spPr>
      </p:pic>
      <p:pic>
        <p:nvPicPr>
          <p:cNvPr id="15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0" y="2209800"/>
            <a:ext cx="1371600" cy="1371600"/>
          </a:xfrm>
          <a:prstGeom prst="rect">
            <a:avLst/>
          </a:prstGeom>
          <a:noFill/>
        </p:spPr>
      </p:pic>
      <p:pic>
        <p:nvPicPr>
          <p:cNvPr id="16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7000" y="4495800"/>
            <a:ext cx="1371600" cy="1371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6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Use your tables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 to calculate the total: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1026" name="AutoShape 2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8" name="AutoShape 4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4578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600200"/>
            <a:ext cx="1371600" cy="1371600"/>
          </a:xfrm>
          <a:prstGeom prst="rect">
            <a:avLst/>
          </a:prstGeom>
          <a:noFill/>
        </p:spPr>
      </p:pic>
      <p:pic>
        <p:nvPicPr>
          <p:cNvPr id="9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3657600"/>
            <a:ext cx="1371600" cy="1371600"/>
          </a:xfrm>
          <a:prstGeom prst="rect">
            <a:avLst/>
          </a:prstGeom>
          <a:noFill/>
        </p:spPr>
      </p:pic>
      <p:pic>
        <p:nvPicPr>
          <p:cNvPr id="10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2600" y="1524000"/>
            <a:ext cx="1371600" cy="1371600"/>
          </a:xfrm>
          <a:prstGeom prst="rect">
            <a:avLst/>
          </a:prstGeom>
          <a:noFill/>
        </p:spPr>
      </p:pic>
      <p:pic>
        <p:nvPicPr>
          <p:cNvPr id="11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3800" y="3048000"/>
            <a:ext cx="1371600" cy="1371600"/>
          </a:xfrm>
          <a:prstGeom prst="rect">
            <a:avLst/>
          </a:prstGeom>
          <a:noFill/>
        </p:spPr>
      </p:pic>
      <p:pic>
        <p:nvPicPr>
          <p:cNvPr id="13" name="Picture 2" descr="Image result for 5p co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4200" y="1295400"/>
            <a:ext cx="1371600" cy="1371600"/>
          </a:xfrm>
          <a:prstGeom prst="rect">
            <a:avLst/>
          </a:prstGeom>
          <a:noFill/>
        </p:spPr>
      </p:pic>
      <p:sp>
        <p:nvSpPr>
          <p:cNvPr id="12" name="Title 6"/>
          <p:cNvSpPr txBox="1">
            <a:spLocks/>
          </p:cNvSpPr>
          <p:nvPr/>
        </p:nvSpPr>
        <p:spPr>
          <a:xfrm>
            <a:off x="0" y="5715000"/>
            <a:ext cx="91440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Can you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 write this as a multiplication sentence?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6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Use your tables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 to calculate </a:t>
            </a:r>
            <a:r>
              <a:rPr kumimoji="0" lang="en-GB" sz="4400" b="1" i="0" u="none" strike="noStrike" kern="120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the total: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1026" name="AutoShape 2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8" name="AutoShape 4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3554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600200"/>
            <a:ext cx="1142999" cy="1146432"/>
          </a:xfrm>
          <a:prstGeom prst="rect">
            <a:avLst/>
          </a:prstGeom>
          <a:noFill/>
        </p:spPr>
      </p:pic>
      <p:pic>
        <p:nvPicPr>
          <p:cNvPr id="8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971800"/>
            <a:ext cx="1142999" cy="1146432"/>
          </a:xfrm>
          <a:prstGeom prst="rect">
            <a:avLst/>
          </a:prstGeom>
          <a:noFill/>
        </p:spPr>
      </p:pic>
      <p:pic>
        <p:nvPicPr>
          <p:cNvPr id="9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5600" y="1371600"/>
            <a:ext cx="1142999" cy="1146432"/>
          </a:xfrm>
          <a:prstGeom prst="rect">
            <a:avLst/>
          </a:prstGeom>
          <a:noFill/>
        </p:spPr>
      </p:pic>
      <p:pic>
        <p:nvPicPr>
          <p:cNvPr id="10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0200" y="4191000"/>
            <a:ext cx="1142999" cy="1146432"/>
          </a:xfrm>
          <a:prstGeom prst="rect">
            <a:avLst/>
          </a:prstGeom>
          <a:noFill/>
        </p:spPr>
      </p:pic>
      <p:pic>
        <p:nvPicPr>
          <p:cNvPr id="11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9200" y="1676400"/>
            <a:ext cx="1142999" cy="1146432"/>
          </a:xfrm>
          <a:prstGeom prst="rect">
            <a:avLst/>
          </a:prstGeom>
          <a:noFill/>
        </p:spPr>
      </p:pic>
      <p:pic>
        <p:nvPicPr>
          <p:cNvPr id="12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4267200"/>
            <a:ext cx="1142999" cy="1146432"/>
          </a:xfrm>
          <a:prstGeom prst="rect">
            <a:avLst/>
          </a:prstGeom>
          <a:noFill/>
        </p:spPr>
      </p:pic>
      <p:pic>
        <p:nvPicPr>
          <p:cNvPr id="13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5600" y="3200400"/>
            <a:ext cx="1142999" cy="1146432"/>
          </a:xfrm>
          <a:prstGeom prst="rect">
            <a:avLst/>
          </a:prstGeom>
          <a:noFill/>
        </p:spPr>
      </p:pic>
      <p:pic>
        <p:nvPicPr>
          <p:cNvPr id="14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1219200"/>
            <a:ext cx="1142999" cy="11464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6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Use your tables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 to calculate </a:t>
            </a:r>
            <a:r>
              <a:rPr kumimoji="0" lang="en-GB" sz="4400" b="1" i="0" u="none" strike="noStrike" kern="120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the total: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1026" name="AutoShape 2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8" name="AutoShape 4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3554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600200"/>
            <a:ext cx="1142999" cy="1146432"/>
          </a:xfrm>
          <a:prstGeom prst="rect">
            <a:avLst/>
          </a:prstGeom>
          <a:noFill/>
        </p:spPr>
      </p:pic>
      <p:pic>
        <p:nvPicPr>
          <p:cNvPr id="8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971800"/>
            <a:ext cx="1142999" cy="1146432"/>
          </a:xfrm>
          <a:prstGeom prst="rect">
            <a:avLst/>
          </a:prstGeom>
          <a:noFill/>
        </p:spPr>
      </p:pic>
      <p:pic>
        <p:nvPicPr>
          <p:cNvPr id="9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5600" y="1371600"/>
            <a:ext cx="1142999" cy="1146432"/>
          </a:xfrm>
          <a:prstGeom prst="rect">
            <a:avLst/>
          </a:prstGeom>
          <a:noFill/>
        </p:spPr>
      </p:pic>
      <p:pic>
        <p:nvPicPr>
          <p:cNvPr id="10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0200" y="4191000"/>
            <a:ext cx="1142999" cy="1146432"/>
          </a:xfrm>
          <a:prstGeom prst="rect">
            <a:avLst/>
          </a:prstGeom>
          <a:noFill/>
        </p:spPr>
      </p:pic>
      <p:pic>
        <p:nvPicPr>
          <p:cNvPr id="11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9200" y="1676400"/>
            <a:ext cx="1142999" cy="1146432"/>
          </a:xfrm>
          <a:prstGeom prst="rect">
            <a:avLst/>
          </a:prstGeom>
          <a:noFill/>
        </p:spPr>
      </p:pic>
      <p:pic>
        <p:nvPicPr>
          <p:cNvPr id="13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5600" y="3200400"/>
            <a:ext cx="1142999" cy="1146432"/>
          </a:xfrm>
          <a:prstGeom prst="rect">
            <a:avLst/>
          </a:prstGeom>
          <a:noFill/>
        </p:spPr>
      </p:pic>
      <p:pic>
        <p:nvPicPr>
          <p:cNvPr id="14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1219200"/>
            <a:ext cx="1142999" cy="11464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6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Use your tables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 to calculate </a:t>
            </a:r>
            <a:r>
              <a:rPr kumimoji="0" lang="en-GB" sz="4400" b="1" i="0" u="none" strike="noStrike" kern="120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the total: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1026" name="AutoShape 2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8" name="AutoShape 4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3554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2438400"/>
            <a:ext cx="1142999" cy="1146432"/>
          </a:xfrm>
          <a:prstGeom prst="rect">
            <a:avLst/>
          </a:prstGeom>
          <a:noFill/>
        </p:spPr>
      </p:pic>
      <p:pic>
        <p:nvPicPr>
          <p:cNvPr id="8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676400"/>
            <a:ext cx="1142999" cy="1146432"/>
          </a:xfrm>
          <a:prstGeom prst="rect">
            <a:avLst/>
          </a:prstGeom>
          <a:noFill/>
        </p:spPr>
      </p:pic>
      <p:pic>
        <p:nvPicPr>
          <p:cNvPr id="9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5600" y="1371600"/>
            <a:ext cx="1142999" cy="1146432"/>
          </a:xfrm>
          <a:prstGeom prst="rect">
            <a:avLst/>
          </a:prstGeom>
          <a:noFill/>
        </p:spPr>
      </p:pic>
      <p:pic>
        <p:nvPicPr>
          <p:cNvPr id="10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0200" y="4191000"/>
            <a:ext cx="1142999" cy="1146432"/>
          </a:xfrm>
          <a:prstGeom prst="rect">
            <a:avLst/>
          </a:prstGeom>
          <a:noFill/>
        </p:spPr>
      </p:pic>
      <p:pic>
        <p:nvPicPr>
          <p:cNvPr id="11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7600" y="4419600"/>
            <a:ext cx="1142999" cy="11464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6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Use your tables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 to calculate </a:t>
            </a:r>
            <a:r>
              <a:rPr kumimoji="0" lang="en-GB" sz="4400" b="1" i="0" u="none" strike="noStrike" kern="120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the total: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1026" name="AutoShape 2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8" name="AutoShape 4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Image result for five times tab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3554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2438400"/>
            <a:ext cx="1142999" cy="1146432"/>
          </a:xfrm>
          <a:prstGeom prst="rect">
            <a:avLst/>
          </a:prstGeom>
          <a:noFill/>
        </p:spPr>
      </p:pic>
      <p:pic>
        <p:nvPicPr>
          <p:cNvPr id="8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676400"/>
            <a:ext cx="1142999" cy="1146432"/>
          </a:xfrm>
          <a:prstGeom prst="rect">
            <a:avLst/>
          </a:prstGeom>
          <a:noFill/>
        </p:spPr>
      </p:pic>
      <p:pic>
        <p:nvPicPr>
          <p:cNvPr id="9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5600" y="1371600"/>
            <a:ext cx="1142999" cy="1146432"/>
          </a:xfrm>
          <a:prstGeom prst="rect">
            <a:avLst/>
          </a:prstGeom>
          <a:noFill/>
        </p:spPr>
      </p:pic>
      <p:pic>
        <p:nvPicPr>
          <p:cNvPr id="10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0200" y="4191000"/>
            <a:ext cx="1142999" cy="1146432"/>
          </a:xfrm>
          <a:prstGeom prst="rect">
            <a:avLst/>
          </a:prstGeom>
          <a:noFill/>
        </p:spPr>
      </p:pic>
      <p:pic>
        <p:nvPicPr>
          <p:cNvPr id="11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8600" y="3810000"/>
            <a:ext cx="1142999" cy="1146432"/>
          </a:xfrm>
          <a:prstGeom prst="rect">
            <a:avLst/>
          </a:prstGeom>
          <a:noFill/>
        </p:spPr>
      </p:pic>
      <p:pic>
        <p:nvPicPr>
          <p:cNvPr id="12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15200" y="3962400"/>
            <a:ext cx="1142999" cy="1146432"/>
          </a:xfrm>
          <a:prstGeom prst="rect">
            <a:avLst/>
          </a:prstGeom>
          <a:noFill/>
        </p:spPr>
      </p:pic>
      <p:pic>
        <p:nvPicPr>
          <p:cNvPr id="13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514600"/>
            <a:ext cx="1142999" cy="1146432"/>
          </a:xfrm>
          <a:prstGeom prst="rect">
            <a:avLst/>
          </a:prstGeom>
          <a:noFill/>
        </p:spPr>
      </p:pic>
      <p:pic>
        <p:nvPicPr>
          <p:cNvPr id="14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2600" y="2819400"/>
            <a:ext cx="1142999" cy="1146432"/>
          </a:xfrm>
          <a:prstGeom prst="rect">
            <a:avLst/>
          </a:prstGeom>
          <a:noFill/>
        </p:spPr>
      </p:pic>
      <p:pic>
        <p:nvPicPr>
          <p:cNvPr id="15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3733800"/>
            <a:ext cx="1142999" cy="1146432"/>
          </a:xfrm>
          <a:prstGeom prst="rect">
            <a:avLst/>
          </a:prstGeom>
          <a:noFill/>
        </p:spPr>
      </p:pic>
      <p:pic>
        <p:nvPicPr>
          <p:cNvPr id="16" name="Picture 2" descr="Image result for 10 p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447800"/>
            <a:ext cx="1142999" cy="1146432"/>
          </a:xfrm>
          <a:prstGeom prst="rect">
            <a:avLst/>
          </a:prstGeom>
          <a:noFill/>
        </p:spPr>
      </p:pic>
      <p:sp>
        <p:nvSpPr>
          <p:cNvPr id="17" name="Title 6"/>
          <p:cNvSpPr txBox="1">
            <a:spLocks/>
          </p:cNvSpPr>
          <p:nvPr/>
        </p:nvSpPr>
        <p:spPr>
          <a:xfrm>
            <a:off x="0" y="5715000"/>
            <a:ext cx="91440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Can you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j-ea"/>
                <a:cs typeface="+mj-cs"/>
              </a:rPr>
              <a:t> write this as a multiplication sentence?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4C813D5-A9D8-448F-B29A-D4751C51910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E04F64A-7F44-4FBB-8E3E-974426DC2C0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F0112FE4-76FD-454C-98E3-9370821F1C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b3778a-6a24-4db4-a392-ec848339ab76"/>
    <ds:schemaRef ds:uri="dfe88c32-074c-41fb-91ee-851547df7c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656</TotalTime>
  <Words>299</Words>
  <Application>Microsoft Office PowerPoint</Application>
  <PresentationFormat>On-screen Show (4:3)</PresentationFormat>
  <Paragraphs>65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13</cp:revision>
  <dcterms:created xsi:type="dcterms:W3CDTF">2016-09-10T19:27:55Z</dcterms:created>
  <dcterms:modified xsi:type="dcterms:W3CDTF">2021-01-04T13:16:50Z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