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4"/>
    <p:sldMasterId id="2147483674" r:id="rId5"/>
  </p:sldMasterIdLst>
  <p:notesMasterIdLst>
    <p:notesMasterId r:id="rId1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2192000" cy="6858000"/>
  <p:notesSz cx="6858000" cy="9144000"/>
  <p:embeddedFontLst>
    <p:embeddedFont>
      <p:font typeface="Montserrat" panose="020B0604020202020204" charset="0"/>
      <p:regular r:id="rId19"/>
      <p:bold r:id="rId20"/>
      <p:italic r:id="rId21"/>
      <p:boldItalic r:id="rId22"/>
    </p:embeddedFont>
    <p:embeddedFont>
      <p:font typeface="Montserrat SemiBold" panose="020B060402020202020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Montserrat Medium" panose="020B0604020202020204" charset="0"/>
      <p:regular r:id="rId31"/>
      <p:bold r:id="rId32"/>
      <p:italic r:id="rId33"/>
      <p:boldItalic r:id="rId34"/>
    </p:embeddedFont>
    <p:embeddedFont>
      <p:font typeface="NTPreCursivefk" panose="03000400000000000000" pitchFamily="66" charset="0"/>
      <p:regular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84" y="1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tableStyles" Target="tableStyles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5366627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303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2026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bce1de82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g8bce1de82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2508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8b3cec965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9" name="Google Shape;179;g8b3cec965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182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8bcb94aab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g8bcb94aab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5595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899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bbe778be0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g8bbe778be0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47826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8b3cec965b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g8b3cec965b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9258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8b3cec965b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3" name="Google Shape;253;g8b3cec965b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22985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8bcb94aab1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6" name="Google Shape;266;g8bcb94aab1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53055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4" name="Google Shape;27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0466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8bcb94aab1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g8bcb94aab1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61733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2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653667" y="1466300"/>
            <a:ext cx="10926400" cy="45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Montserrat SemiBold"/>
              <a:buNone/>
              <a:defRPr sz="48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Font typeface="Montserrat SemiBold"/>
              <a:buNone/>
              <a:defRPr sz="48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ubTitle" idx="1"/>
          </p:nvPr>
        </p:nvSpPr>
        <p:spPr>
          <a:xfrm>
            <a:off x="632700" y="5292667"/>
            <a:ext cx="5247200" cy="12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4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86" name="Google Shape;86;p17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</a:pPr>
            <a:r>
              <a:rPr lang="en-GB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To use the language of position</a:t>
            </a:r>
            <a:endParaRPr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</a:pPr>
            <a:r>
              <a:rPr lang="en-GB">
                <a:solidFill>
                  <a:srgbClr val="4B3241"/>
                </a:solidFill>
              </a:rPr>
              <a:t> 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Charlton</a:t>
            </a:r>
            <a:endParaRPr>
              <a:solidFill>
                <a:srgbClr val="4B324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2" y="226900"/>
            <a:ext cx="5908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246575"/>
            <a:ext cx="7742100" cy="740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Learn the language of position</a:t>
            </a:r>
            <a:endParaRPr sz="27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4950" y="2650087"/>
            <a:ext cx="7742100" cy="117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Follow instructions using the language of position</a:t>
            </a:r>
            <a:r>
              <a:rPr lang="en-GB" sz="28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28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339241"/>
            <a:ext cx="7742100" cy="7407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 </a:t>
            </a:r>
            <a:endParaRPr sz="29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1" name="Google Shape;161;p29"/>
          <p:cNvCxnSpPr>
            <a:stCxn id="158" idx="2"/>
            <a:endCxn id="159" idx="0"/>
          </p:cNvCxnSpPr>
          <p:nvPr/>
        </p:nvCxnSpPr>
        <p:spPr>
          <a:xfrm>
            <a:off x="6096050" y="1987275"/>
            <a:ext cx="0" cy="662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162;p29"/>
          <p:cNvCxnSpPr>
            <a:stCxn id="159" idx="2"/>
            <a:endCxn id="160" idx="0"/>
          </p:cNvCxnSpPr>
          <p:nvPr/>
        </p:nvCxnSpPr>
        <p:spPr>
          <a:xfrm>
            <a:off x="6096000" y="3826387"/>
            <a:ext cx="0" cy="5130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68" name="Google Shape;168;p30"/>
          <p:cNvSpPr/>
          <p:nvPr/>
        </p:nvSpPr>
        <p:spPr>
          <a:xfrm>
            <a:off x="398275" y="226900"/>
            <a:ext cx="4666800" cy="881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30"/>
          <p:cNvSpPr txBox="1"/>
          <p:nvPr/>
        </p:nvSpPr>
        <p:spPr>
          <a:xfrm>
            <a:off x="611967" y="18964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30"/>
          <p:cNvSpPr txBox="1"/>
          <p:nvPr/>
        </p:nvSpPr>
        <p:spPr>
          <a:xfrm>
            <a:off x="4372400" y="18964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8132825" y="1609650"/>
            <a:ext cx="3447300" cy="1178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3 </a:t>
            </a:r>
            <a:endParaRPr sz="23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(if drawing you</a:t>
            </a: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r</a:t>
            </a:r>
            <a:r>
              <a:rPr lang="en-GB" sz="2333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own shapes)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901275" y="2787750"/>
            <a:ext cx="2868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</a:t>
            </a:r>
            <a:r>
              <a:rPr lang="en-GB" sz="4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encil </a:t>
            </a:r>
            <a:endParaRPr sz="40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3" name="Google Shape;173;p30"/>
          <p:cNvSpPr txBox="1"/>
          <p:nvPr/>
        </p:nvSpPr>
        <p:spPr>
          <a:xfrm>
            <a:off x="4614988" y="2744700"/>
            <a:ext cx="2868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</a:t>
            </a:r>
            <a:r>
              <a:rPr lang="en-GB" sz="4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aper</a:t>
            </a:r>
            <a:endParaRPr sz="40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4" name="Google Shape;17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3801" y="3786951"/>
            <a:ext cx="1623550" cy="157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7523" y="3472950"/>
            <a:ext cx="1623539" cy="251322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30"/>
          <p:cNvSpPr txBox="1"/>
          <p:nvPr/>
        </p:nvSpPr>
        <p:spPr>
          <a:xfrm>
            <a:off x="8328725" y="2876550"/>
            <a:ext cx="2868600" cy="13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Colouring crayons</a:t>
            </a:r>
            <a:endParaRPr sz="4000" b="0" i="0" u="none" strike="noStrike" cap="non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182" name="Google Shape;182;p31"/>
          <p:cNvSpPr/>
          <p:nvPr/>
        </p:nvSpPr>
        <p:spPr>
          <a:xfrm>
            <a:off x="151425" y="188400"/>
            <a:ext cx="3291600" cy="663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7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</a:t>
            </a:r>
            <a:r>
              <a:rPr lang="en-GB" sz="37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</a:t>
            </a:r>
            <a:r>
              <a:rPr lang="en-GB" sz="37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easer</a:t>
            </a:r>
            <a:endParaRPr sz="7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31"/>
          <p:cNvSpPr/>
          <p:nvPr/>
        </p:nvSpPr>
        <p:spPr>
          <a:xfrm>
            <a:off x="8132575" y="9600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31"/>
          <p:cNvSpPr/>
          <p:nvPr/>
        </p:nvSpPr>
        <p:spPr>
          <a:xfrm>
            <a:off x="8820150" y="230555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31"/>
          <p:cNvSpPr/>
          <p:nvPr/>
        </p:nvSpPr>
        <p:spPr>
          <a:xfrm>
            <a:off x="8132575" y="3692225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31"/>
          <p:cNvSpPr/>
          <p:nvPr/>
        </p:nvSpPr>
        <p:spPr>
          <a:xfrm>
            <a:off x="8132575" y="49692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31"/>
          <p:cNvSpPr/>
          <p:nvPr/>
        </p:nvSpPr>
        <p:spPr>
          <a:xfrm>
            <a:off x="8820150" y="62736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5950" y="851988"/>
            <a:ext cx="7490924" cy="515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31"/>
          <p:cNvSpPr txBox="1"/>
          <p:nvPr/>
        </p:nvSpPr>
        <p:spPr>
          <a:xfrm>
            <a:off x="151425" y="5638525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0" name="Google Shape;190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59659" y="3727626"/>
            <a:ext cx="628396" cy="761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31" descr="A picture containing table&#10;&#10;Description automatically generat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293850" y="4489630"/>
            <a:ext cx="960000" cy="367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38084" y="2357430"/>
            <a:ext cx="18573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NTPreCursivefk" pitchFamily="66" charset="0"/>
              </a:rPr>
              <a:t>What are the missing numbers?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97" name="Google Shape;197;p32"/>
          <p:cNvSpPr/>
          <p:nvPr/>
        </p:nvSpPr>
        <p:spPr>
          <a:xfrm>
            <a:off x="134900" y="127750"/>
            <a:ext cx="3291600" cy="663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7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</a:t>
            </a:r>
            <a:endParaRPr sz="7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32"/>
          <p:cNvSpPr/>
          <p:nvPr/>
        </p:nvSpPr>
        <p:spPr>
          <a:xfrm>
            <a:off x="8132575" y="9600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32"/>
          <p:cNvSpPr/>
          <p:nvPr/>
        </p:nvSpPr>
        <p:spPr>
          <a:xfrm>
            <a:off x="8820150" y="230555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32"/>
          <p:cNvSpPr/>
          <p:nvPr/>
        </p:nvSpPr>
        <p:spPr>
          <a:xfrm>
            <a:off x="8132575" y="3692225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32"/>
          <p:cNvSpPr/>
          <p:nvPr/>
        </p:nvSpPr>
        <p:spPr>
          <a:xfrm>
            <a:off x="8132575" y="49692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32"/>
          <p:cNvSpPr/>
          <p:nvPr/>
        </p:nvSpPr>
        <p:spPr>
          <a:xfrm>
            <a:off x="8820150" y="6273600"/>
            <a:ext cx="452700" cy="24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9425" y="963275"/>
            <a:ext cx="7453775" cy="5128459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32"/>
          <p:cNvSpPr txBox="1"/>
          <p:nvPr/>
        </p:nvSpPr>
        <p:spPr>
          <a:xfrm>
            <a:off x="3217325" y="1072450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5" name="Google Shape;205;p32"/>
          <p:cNvSpPr txBox="1"/>
          <p:nvPr/>
        </p:nvSpPr>
        <p:spPr>
          <a:xfrm>
            <a:off x="8231725" y="2864938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6" name="Google Shape;206;p32"/>
          <p:cNvSpPr txBox="1"/>
          <p:nvPr/>
        </p:nvSpPr>
        <p:spPr>
          <a:xfrm>
            <a:off x="5738550" y="461867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9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32"/>
          <p:cNvSpPr txBox="1"/>
          <p:nvPr/>
        </p:nvSpPr>
        <p:spPr>
          <a:xfrm>
            <a:off x="6265325" y="1797650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8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8" name="Google Shape;208;p32"/>
          <p:cNvSpPr txBox="1"/>
          <p:nvPr/>
        </p:nvSpPr>
        <p:spPr>
          <a:xfrm>
            <a:off x="7747800" y="1797650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9" name="Google Shape;209;p32"/>
          <p:cNvSpPr txBox="1"/>
          <p:nvPr/>
        </p:nvSpPr>
        <p:spPr>
          <a:xfrm>
            <a:off x="3698825" y="355827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6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0" name="Google Shape;210;p32"/>
          <p:cNvSpPr txBox="1"/>
          <p:nvPr/>
        </p:nvSpPr>
        <p:spPr>
          <a:xfrm>
            <a:off x="5136550" y="355827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4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1" name="Google Shape;211;p32"/>
          <p:cNvSpPr txBox="1"/>
          <p:nvPr/>
        </p:nvSpPr>
        <p:spPr>
          <a:xfrm>
            <a:off x="5136550" y="535502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7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2" name="Google Shape;212;p32"/>
          <p:cNvSpPr txBox="1"/>
          <p:nvPr/>
        </p:nvSpPr>
        <p:spPr>
          <a:xfrm>
            <a:off x="3698825" y="535502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3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3" name="Google Shape;213;p32"/>
          <p:cNvSpPr txBox="1"/>
          <p:nvPr/>
        </p:nvSpPr>
        <p:spPr>
          <a:xfrm>
            <a:off x="8689050" y="5355025"/>
            <a:ext cx="714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0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4" name="Google Shape;214;p32"/>
          <p:cNvSpPr txBox="1"/>
          <p:nvPr/>
        </p:nvSpPr>
        <p:spPr>
          <a:xfrm>
            <a:off x="134900" y="5724225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sp>
        <p:nvSpPr>
          <p:cNvPr id="220" name="Google Shape;220;p33"/>
          <p:cNvSpPr/>
          <p:nvPr/>
        </p:nvSpPr>
        <p:spPr>
          <a:xfrm>
            <a:off x="398283" y="226900"/>
            <a:ext cx="4255460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Star words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33"/>
          <p:cNvSpPr txBox="1"/>
          <p:nvPr/>
        </p:nvSpPr>
        <p:spPr>
          <a:xfrm>
            <a:off x="866563" y="1975338"/>
            <a:ext cx="3318900" cy="29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8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2" name="Google Shape;222;p33"/>
          <p:cNvSpPr txBox="1"/>
          <p:nvPr/>
        </p:nvSpPr>
        <p:spPr>
          <a:xfrm>
            <a:off x="4128000" y="20571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left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right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between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above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23" name="Google Shape;22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8736" y="160705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0186" y="50710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92605" y="1411975"/>
            <a:ext cx="535400" cy="489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12986" y="3554750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6419" y="3813163"/>
            <a:ext cx="424775" cy="388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0778" y="4268750"/>
            <a:ext cx="722800" cy="660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4886" y="4742825"/>
            <a:ext cx="990600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79336" y="215000"/>
            <a:ext cx="990600" cy="90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7</a:t>
            </a:fld>
            <a:endParaRPr/>
          </a:p>
        </p:txBody>
      </p:sp>
      <p:pic>
        <p:nvPicPr>
          <p:cNvPr id="236" name="Google Shape;23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950" y="200525"/>
            <a:ext cx="9019401" cy="5576026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4"/>
          <p:cNvSpPr txBox="1"/>
          <p:nvPr/>
        </p:nvSpPr>
        <p:spPr>
          <a:xfrm>
            <a:off x="116175" y="5776550"/>
            <a:ext cx="3058200" cy="3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8" name="Google Shape;238;p34"/>
          <p:cNvSpPr txBox="1"/>
          <p:nvPr/>
        </p:nvSpPr>
        <p:spPr>
          <a:xfrm>
            <a:off x="9768400" y="225150"/>
            <a:ext cx="2010900" cy="530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next </a:t>
            </a:r>
            <a:r>
              <a:rPr lang="en-GB" sz="3000" dirty="0" smtClean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to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 front </a:t>
            </a:r>
            <a:endParaRPr lang="en-GB" sz="3000" dirty="0" smtClean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on top of</a:t>
            </a:r>
            <a:endParaRPr/>
          </a:p>
        </p:txBody>
      </p:sp>
      <p:sp>
        <p:nvSpPr>
          <p:cNvPr id="239" name="Google Shape;239;p34"/>
          <p:cNvSpPr txBox="1"/>
          <p:nvPr/>
        </p:nvSpPr>
        <p:spPr>
          <a:xfrm>
            <a:off x="9739338" y="3357562"/>
            <a:ext cx="21591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 smtClean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Under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 smtClean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Between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above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8</a:t>
            </a:fld>
            <a:endParaRPr/>
          </a:p>
        </p:txBody>
      </p:sp>
      <p:sp>
        <p:nvSpPr>
          <p:cNvPr id="247" name="Google Shape;247;p35"/>
          <p:cNvSpPr/>
          <p:nvPr/>
        </p:nvSpPr>
        <p:spPr>
          <a:xfrm>
            <a:off x="501775" y="450050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3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Let’s explore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5"/>
          <p:cNvSpPr txBox="1"/>
          <p:nvPr/>
        </p:nvSpPr>
        <p:spPr>
          <a:xfrm>
            <a:off x="6754525" y="12030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next to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 front of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on top of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under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between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above</a:t>
            </a:r>
            <a:endParaRPr sz="30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9" name="Google Shape;249;p35"/>
          <p:cNvSpPr txBox="1"/>
          <p:nvPr/>
        </p:nvSpPr>
        <p:spPr>
          <a:xfrm>
            <a:off x="338675" y="1846900"/>
            <a:ext cx="54564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The triangle roof is...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0" name="Google Shape;250;p35"/>
          <p:cNvSpPr txBox="1"/>
          <p:nvPr/>
        </p:nvSpPr>
        <p:spPr>
          <a:xfrm>
            <a:off x="338675" y="3631100"/>
            <a:ext cx="60537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The rectangle house is...</a:t>
            </a:r>
            <a:endParaRPr sz="3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063" y="950412"/>
            <a:ext cx="7994425" cy="49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6"/>
          <p:cNvSpPr txBox="1"/>
          <p:nvPr/>
        </p:nvSpPr>
        <p:spPr>
          <a:xfrm>
            <a:off x="8334975" y="790225"/>
            <a:ext cx="3691200" cy="51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0000FF"/>
                </a:solidFill>
                <a:latin typeface="Montserrat"/>
                <a:ea typeface="Montserrat"/>
                <a:cs typeface="Montserrat"/>
                <a:sym typeface="Montserrat"/>
              </a:rPr>
              <a:t>Blue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above </a:t>
            </a:r>
            <a:r>
              <a:rPr lang="en-GB" sz="3000" b="1">
                <a:solidFill>
                  <a:srgbClr val="F1C232"/>
                </a:solidFill>
                <a:latin typeface="Montserrat"/>
                <a:ea typeface="Montserrat"/>
                <a:cs typeface="Montserrat"/>
                <a:sym typeface="Montserrat"/>
              </a:rPr>
              <a:t>yellow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and left of </a:t>
            </a:r>
            <a:r>
              <a:rPr lang="en-GB" sz="3000" b="1">
                <a:solidFill>
                  <a:srgbClr val="009300"/>
                </a:solidFill>
                <a:latin typeface="Montserrat"/>
                <a:ea typeface="Montserrat"/>
                <a:cs typeface="Montserrat"/>
                <a:sym typeface="Montserrat"/>
              </a:rPr>
              <a:t>green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above </a:t>
            </a:r>
            <a:r>
              <a:rPr lang="en-GB" sz="3000" b="1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red</a:t>
            </a:r>
            <a:r>
              <a:rPr lang="en-GB" sz="3000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800080"/>
                </a:solidFill>
                <a:latin typeface="Montserrat"/>
                <a:ea typeface="Montserrat"/>
                <a:cs typeface="Montserrat"/>
                <a:sym typeface="Montserrat"/>
              </a:rPr>
              <a:t>Purple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below green.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7" name="Google Shape;257;p36"/>
          <p:cNvSpPr/>
          <p:nvPr/>
        </p:nvSpPr>
        <p:spPr>
          <a:xfrm>
            <a:off x="3766750" y="157280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8" name="Google Shape;258;p36"/>
          <p:cNvSpPr/>
          <p:nvPr/>
        </p:nvSpPr>
        <p:spPr>
          <a:xfrm>
            <a:off x="3774264" y="3967426"/>
            <a:ext cx="1046000" cy="1272600"/>
          </a:xfrm>
          <a:custGeom>
            <a:avLst/>
            <a:gdLst/>
            <a:ahLst/>
            <a:cxnLst/>
            <a:rect l="l" t="t" r="r" b="b"/>
            <a:pathLst>
              <a:path w="41840" h="50904" extrusionOk="0">
                <a:moveTo>
                  <a:pt x="5043" y="8847"/>
                </a:moveTo>
                <a:cubicBezTo>
                  <a:pt x="2730" y="13473"/>
                  <a:pt x="-2377" y="27556"/>
                  <a:pt x="1280" y="23899"/>
                </a:cubicBezTo>
                <a:cubicBezTo>
                  <a:pt x="7572" y="17607"/>
                  <a:pt x="12298" y="9871"/>
                  <a:pt x="18590" y="3579"/>
                </a:cubicBezTo>
                <a:cubicBezTo>
                  <a:pt x="19726" y="2443"/>
                  <a:pt x="21217" y="-568"/>
                  <a:pt x="22353" y="568"/>
                </a:cubicBezTo>
                <a:cubicBezTo>
                  <a:pt x="27460" y="5675"/>
                  <a:pt x="18057" y="14427"/>
                  <a:pt x="14827" y="20888"/>
                </a:cubicBezTo>
                <a:cubicBezTo>
                  <a:pt x="14661" y="21220"/>
                  <a:pt x="11730" y="25433"/>
                  <a:pt x="11816" y="25404"/>
                </a:cubicBezTo>
                <a:cubicBezTo>
                  <a:pt x="17493" y="23511"/>
                  <a:pt x="25695" y="9752"/>
                  <a:pt x="26868" y="15620"/>
                </a:cubicBezTo>
                <a:cubicBezTo>
                  <a:pt x="28112" y="21843"/>
                  <a:pt x="23685" y="28006"/>
                  <a:pt x="20847" y="33682"/>
                </a:cubicBezTo>
                <a:cubicBezTo>
                  <a:pt x="20442" y="34491"/>
                  <a:pt x="18840" y="36693"/>
                  <a:pt x="19342" y="35940"/>
                </a:cubicBezTo>
                <a:cubicBezTo>
                  <a:pt x="22293" y="31512"/>
                  <a:pt x="31675" y="19433"/>
                  <a:pt x="30631" y="24651"/>
                </a:cubicBezTo>
                <a:cubicBezTo>
                  <a:pt x="28957" y="33015"/>
                  <a:pt x="22732" y="39773"/>
                  <a:pt x="18590" y="47229"/>
                </a:cubicBezTo>
                <a:cubicBezTo>
                  <a:pt x="17676" y="48874"/>
                  <a:pt x="15003" y="48908"/>
                  <a:pt x="16332" y="50239"/>
                </a:cubicBezTo>
                <a:cubicBezTo>
                  <a:pt x="17661" y="51570"/>
                  <a:pt x="18012" y="49312"/>
                  <a:pt x="19342" y="47982"/>
                </a:cubicBezTo>
                <a:cubicBezTo>
                  <a:pt x="24115" y="43209"/>
                  <a:pt x="28116" y="37703"/>
                  <a:pt x="32889" y="32930"/>
                </a:cubicBezTo>
                <a:cubicBezTo>
                  <a:pt x="34311" y="31508"/>
                  <a:pt x="35731" y="30504"/>
                  <a:pt x="35899" y="30672"/>
                </a:cubicBezTo>
                <a:cubicBezTo>
                  <a:pt x="39556" y="34329"/>
                  <a:pt x="34237" y="40998"/>
                  <a:pt x="32136" y="45724"/>
                </a:cubicBezTo>
                <a:cubicBezTo>
                  <a:pt x="31492" y="47174"/>
                  <a:pt x="29212" y="50948"/>
                  <a:pt x="30631" y="50239"/>
                </a:cubicBezTo>
                <a:cubicBezTo>
                  <a:pt x="34366" y="48373"/>
                  <a:pt x="35088" y="43177"/>
                  <a:pt x="37404" y="39703"/>
                </a:cubicBezTo>
                <a:cubicBezTo>
                  <a:pt x="37893" y="38970"/>
                  <a:pt x="40908" y="33916"/>
                  <a:pt x="41167" y="34435"/>
                </a:cubicBezTo>
                <a:cubicBezTo>
                  <a:pt x="41840" y="35782"/>
                  <a:pt x="41167" y="37446"/>
                  <a:pt x="41167" y="38951"/>
                </a:cubicBezTo>
              </a:path>
            </a:pathLst>
          </a:custGeom>
          <a:noFill/>
          <a:ln w="76200" cap="flat" cmpd="sng">
            <a:solidFill>
              <a:srgbClr val="FFD96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9" name="Google Shape;259;p36"/>
          <p:cNvSpPr/>
          <p:nvPr/>
        </p:nvSpPr>
        <p:spPr>
          <a:xfrm>
            <a:off x="6623400" y="149955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0" name="Google Shape;260;p36"/>
          <p:cNvSpPr/>
          <p:nvPr/>
        </p:nvSpPr>
        <p:spPr>
          <a:xfrm>
            <a:off x="810950" y="157280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1" name="Google Shape;261;p36"/>
          <p:cNvSpPr/>
          <p:nvPr/>
        </p:nvSpPr>
        <p:spPr>
          <a:xfrm>
            <a:off x="6722550" y="419165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99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2" name="Google Shape;262;p36"/>
          <p:cNvSpPr/>
          <p:nvPr/>
        </p:nvSpPr>
        <p:spPr>
          <a:xfrm>
            <a:off x="953850" y="4125530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3" name="Google Shape;263;p36"/>
          <p:cNvSpPr txBox="1"/>
          <p:nvPr/>
        </p:nvSpPr>
        <p:spPr>
          <a:xfrm>
            <a:off x="380075" y="6115175"/>
            <a:ext cx="918300" cy="47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67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sz="1067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7"/>
          <p:cNvSpPr/>
          <p:nvPr/>
        </p:nvSpPr>
        <p:spPr>
          <a:xfrm>
            <a:off x="501775" y="311675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550" y="1109250"/>
            <a:ext cx="7994425" cy="49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7"/>
          <p:cNvSpPr txBox="1"/>
          <p:nvPr/>
        </p:nvSpPr>
        <p:spPr>
          <a:xfrm>
            <a:off x="8334975" y="790225"/>
            <a:ext cx="3691200" cy="51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0000FF"/>
                </a:solidFill>
                <a:latin typeface="Montserrat"/>
                <a:ea typeface="Montserrat"/>
                <a:cs typeface="Montserrat"/>
                <a:sym typeface="Montserrat"/>
              </a:rPr>
              <a:t>Blue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is between </a:t>
            </a:r>
            <a:r>
              <a:rPr lang="en-GB" sz="3000">
                <a:solidFill>
                  <a:srgbClr val="F1C232"/>
                </a:solidFill>
                <a:latin typeface="Montserrat"/>
                <a:ea typeface="Montserrat"/>
                <a:cs typeface="Montserrat"/>
                <a:sym typeface="Montserrat"/>
              </a:rPr>
              <a:t>yellow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000">
                <a:solidFill>
                  <a:srgbClr val="009300"/>
                </a:solidFill>
                <a:latin typeface="Montserrat"/>
                <a:ea typeface="Montserrat"/>
                <a:cs typeface="Montserrat"/>
                <a:sym typeface="Montserrat"/>
              </a:rPr>
              <a:t>green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is below </a:t>
            </a:r>
            <a:r>
              <a:rPr lang="en-GB" sz="3000">
                <a:solidFill>
                  <a:srgbClr val="F1C232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000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800080"/>
                </a:solidFill>
                <a:latin typeface="Montserrat"/>
                <a:ea typeface="Montserrat"/>
                <a:cs typeface="Montserrat"/>
                <a:sym typeface="Montserrat"/>
              </a:rPr>
              <a:t>Purple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is to the right of both </a:t>
            </a:r>
            <a:r>
              <a:rPr lang="en-GB" sz="3000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red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3000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p37"/>
          <p:cNvSpPr txBox="1"/>
          <p:nvPr/>
        </p:nvSpPr>
        <p:spPr>
          <a:xfrm>
            <a:off x="429650" y="6163925"/>
            <a:ext cx="1206300" cy="4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67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sz="1067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8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7" name="Google Shape;277;p38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78" name="Google Shape;278;p38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8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8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38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 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/>
          <p:nvPr/>
        </p:nvSpPr>
        <p:spPr>
          <a:xfrm>
            <a:off x="501775" y="311675"/>
            <a:ext cx="11524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6" name="Google Shape;28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550" y="1307550"/>
            <a:ext cx="7994425" cy="495717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39"/>
          <p:cNvSpPr txBox="1"/>
          <p:nvPr/>
        </p:nvSpPr>
        <p:spPr>
          <a:xfrm>
            <a:off x="8334975" y="790225"/>
            <a:ext cx="3691200" cy="51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0000FF"/>
                </a:solidFill>
                <a:latin typeface="Montserrat"/>
                <a:ea typeface="Montserrat"/>
                <a:cs typeface="Montserrat"/>
                <a:sym typeface="Montserrat"/>
              </a:rPr>
              <a:t>Blue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between </a:t>
            </a:r>
            <a:r>
              <a:rPr lang="en-GB" sz="3000" b="1">
                <a:solidFill>
                  <a:srgbClr val="F1C232"/>
                </a:solidFill>
                <a:latin typeface="Montserrat"/>
                <a:ea typeface="Montserrat"/>
                <a:cs typeface="Montserrat"/>
                <a:sym typeface="Montserrat"/>
              </a:rPr>
              <a:t>yellow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000" b="1">
                <a:solidFill>
                  <a:srgbClr val="009300"/>
                </a:solidFill>
                <a:latin typeface="Montserrat"/>
                <a:ea typeface="Montserrat"/>
                <a:cs typeface="Montserrat"/>
                <a:sym typeface="Montserrat"/>
              </a:rPr>
              <a:t>green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below </a:t>
            </a:r>
            <a:r>
              <a:rPr lang="en-GB" sz="3000" b="1">
                <a:solidFill>
                  <a:srgbClr val="F1C232"/>
                </a:solidFill>
                <a:latin typeface="Montserrat"/>
                <a:ea typeface="Montserrat"/>
                <a:cs typeface="Montserrat"/>
                <a:sym typeface="Montserrat"/>
              </a:rPr>
              <a:t>yellow</a:t>
            </a:r>
            <a:r>
              <a:rPr lang="en-GB" sz="3000">
                <a:solidFill>
                  <a:srgbClr val="FFD700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D7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800080"/>
                </a:solidFill>
                <a:latin typeface="Montserrat"/>
                <a:ea typeface="Montserrat"/>
                <a:cs typeface="Montserrat"/>
                <a:sym typeface="Montserrat"/>
              </a:rPr>
              <a:t>Purple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is to the right of both </a:t>
            </a:r>
            <a:r>
              <a:rPr lang="en-GB" sz="3000" b="1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red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and </a:t>
            </a:r>
            <a:r>
              <a:rPr lang="en-GB" sz="3000" b="1">
                <a:solidFill>
                  <a:srgbClr val="FF6820"/>
                </a:solidFill>
                <a:latin typeface="Montserrat"/>
                <a:ea typeface="Montserrat"/>
                <a:cs typeface="Montserrat"/>
                <a:sym typeface="Montserrat"/>
              </a:rPr>
              <a:t>orange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39"/>
          <p:cNvSpPr/>
          <p:nvPr/>
        </p:nvSpPr>
        <p:spPr>
          <a:xfrm>
            <a:off x="3766750" y="1837230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9" name="Google Shape;289;p39"/>
          <p:cNvSpPr/>
          <p:nvPr/>
        </p:nvSpPr>
        <p:spPr>
          <a:xfrm>
            <a:off x="889914" y="1679126"/>
            <a:ext cx="1046000" cy="1272600"/>
          </a:xfrm>
          <a:custGeom>
            <a:avLst/>
            <a:gdLst/>
            <a:ahLst/>
            <a:cxnLst/>
            <a:rect l="l" t="t" r="r" b="b"/>
            <a:pathLst>
              <a:path w="41840" h="50904" extrusionOk="0">
                <a:moveTo>
                  <a:pt x="5043" y="8847"/>
                </a:moveTo>
                <a:cubicBezTo>
                  <a:pt x="2730" y="13473"/>
                  <a:pt x="-2377" y="27556"/>
                  <a:pt x="1280" y="23899"/>
                </a:cubicBezTo>
                <a:cubicBezTo>
                  <a:pt x="7572" y="17607"/>
                  <a:pt x="12298" y="9871"/>
                  <a:pt x="18590" y="3579"/>
                </a:cubicBezTo>
                <a:cubicBezTo>
                  <a:pt x="19726" y="2443"/>
                  <a:pt x="21217" y="-568"/>
                  <a:pt x="22353" y="568"/>
                </a:cubicBezTo>
                <a:cubicBezTo>
                  <a:pt x="27460" y="5675"/>
                  <a:pt x="18057" y="14427"/>
                  <a:pt x="14827" y="20888"/>
                </a:cubicBezTo>
                <a:cubicBezTo>
                  <a:pt x="14661" y="21220"/>
                  <a:pt x="11730" y="25433"/>
                  <a:pt x="11816" y="25404"/>
                </a:cubicBezTo>
                <a:cubicBezTo>
                  <a:pt x="17493" y="23511"/>
                  <a:pt x="25695" y="9752"/>
                  <a:pt x="26868" y="15620"/>
                </a:cubicBezTo>
                <a:cubicBezTo>
                  <a:pt x="28112" y="21843"/>
                  <a:pt x="23685" y="28006"/>
                  <a:pt x="20847" y="33682"/>
                </a:cubicBezTo>
                <a:cubicBezTo>
                  <a:pt x="20442" y="34491"/>
                  <a:pt x="18840" y="36693"/>
                  <a:pt x="19342" y="35940"/>
                </a:cubicBezTo>
                <a:cubicBezTo>
                  <a:pt x="22293" y="31512"/>
                  <a:pt x="31675" y="19433"/>
                  <a:pt x="30631" y="24651"/>
                </a:cubicBezTo>
                <a:cubicBezTo>
                  <a:pt x="28957" y="33015"/>
                  <a:pt x="22732" y="39773"/>
                  <a:pt x="18590" y="47229"/>
                </a:cubicBezTo>
                <a:cubicBezTo>
                  <a:pt x="17676" y="48874"/>
                  <a:pt x="15003" y="48908"/>
                  <a:pt x="16332" y="50239"/>
                </a:cubicBezTo>
                <a:cubicBezTo>
                  <a:pt x="17661" y="51570"/>
                  <a:pt x="18012" y="49312"/>
                  <a:pt x="19342" y="47982"/>
                </a:cubicBezTo>
                <a:cubicBezTo>
                  <a:pt x="24115" y="43209"/>
                  <a:pt x="28116" y="37703"/>
                  <a:pt x="32889" y="32930"/>
                </a:cubicBezTo>
                <a:cubicBezTo>
                  <a:pt x="34311" y="31508"/>
                  <a:pt x="35731" y="30504"/>
                  <a:pt x="35899" y="30672"/>
                </a:cubicBezTo>
                <a:cubicBezTo>
                  <a:pt x="39556" y="34329"/>
                  <a:pt x="34237" y="40998"/>
                  <a:pt x="32136" y="45724"/>
                </a:cubicBezTo>
                <a:cubicBezTo>
                  <a:pt x="31492" y="47174"/>
                  <a:pt x="29212" y="50948"/>
                  <a:pt x="30631" y="50239"/>
                </a:cubicBezTo>
                <a:cubicBezTo>
                  <a:pt x="34366" y="48373"/>
                  <a:pt x="35088" y="43177"/>
                  <a:pt x="37404" y="39703"/>
                </a:cubicBezTo>
                <a:cubicBezTo>
                  <a:pt x="37893" y="38970"/>
                  <a:pt x="40908" y="33916"/>
                  <a:pt x="41167" y="34435"/>
                </a:cubicBezTo>
                <a:cubicBezTo>
                  <a:pt x="41840" y="35782"/>
                  <a:pt x="41167" y="37446"/>
                  <a:pt x="41167" y="38951"/>
                </a:cubicBezTo>
              </a:path>
            </a:pathLst>
          </a:custGeom>
          <a:noFill/>
          <a:ln w="76200" cap="flat" cmpd="sng">
            <a:solidFill>
              <a:srgbClr val="FFD96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0" name="Google Shape;290;p39"/>
          <p:cNvSpPr/>
          <p:nvPr/>
        </p:nvSpPr>
        <p:spPr>
          <a:xfrm>
            <a:off x="6722550" y="1995330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1" name="Google Shape;291;p39"/>
          <p:cNvSpPr/>
          <p:nvPr/>
        </p:nvSpPr>
        <p:spPr>
          <a:xfrm>
            <a:off x="953850" y="453150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2" name="Google Shape;292;p39"/>
          <p:cNvSpPr/>
          <p:nvPr/>
        </p:nvSpPr>
        <p:spPr>
          <a:xfrm>
            <a:off x="6722550" y="453150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99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3" name="Google Shape;293;p39"/>
          <p:cNvSpPr/>
          <p:nvPr/>
        </p:nvSpPr>
        <p:spPr>
          <a:xfrm>
            <a:off x="3838200" y="4531505"/>
            <a:ext cx="918150" cy="956400"/>
          </a:xfrm>
          <a:custGeom>
            <a:avLst/>
            <a:gdLst/>
            <a:ahLst/>
            <a:cxnLst/>
            <a:rect l="l" t="t" r="r" b="b"/>
            <a:pathLst>
              <a:path w="36726" h="38256" extrusionOk="0">
                <a:moveTo>
                  <a:pt x="17159" y="6096"/>
                </a:moveTo>
                <a:cubicBezTo>
                  <a:pt x="12069" y="8358"/>
                  <a:pt x="7359" y="11758"/>
                  <a:pt x="3612" y="15880"/>
                </a:cubicBezTo>
                <a:cubicBezTo>
                  <a:pt x="2251" y="17377"/>
                  <a:pt x="-1277" y="21900"/>
                  <a:pt x="601" y="21148"/>
                </a:cubicBezTo>
                <a:cubicBezTo>
                  <a:pt x="7700" y="18307"/>
                  <a:pt x="12292" y="11282"/>
                  <a:pt x="17911" y="6096"/>
                </a:cubicBezTo>
                <a:cubicBezTo>
                  <a:pt x="20161" y="4019"/>
                  <a:pt x="24068" y="-1911"/>
                  <a:pt x="25437" y="828"/>
                </a:cubicBezTo>
                <a:cubicBezTo>
                  <a:pt x="26245" y="2446"/>
                  <a:pt x="23464" y="3861"/>
                  <a:pt x="22427" y="5343"/>
                </a:cubicBezTo>
                <a:cubicBezTo>
                  <a:pt x="19634" y="9334"/>
                  <a:pt x="16654" y="13208"/>
                  <a:pt x="14148" y="17385"/>
                </a:cubicBezTo>
                <a:cubicBezTo>
                  <a:pt x="13107" y="19119"/>
                  <a:pt x="12401" y="21074"/>
                  <a:pt x="11138" y="22653"/>
                </a:cubicBezTo>
                <a:cubicBezTo>
                  <a:pt x="10591" y="23336"/>
                  <a:pt x="8777" y="24945"/>
                  <a:pt x="8880" y="24911"/>
                </a:cubicBezTo>
                <a:cubicBezTo>
                  <a:pt x="16986" y="22210"/>
                  <a:pt x="21834" y="13764"/>
                  <a:pt x="28447" y="8354"/>
                </a:cubicBezTo>
                <a:cubicBezTo>
                  <a:pt x="30095" y="7006"/>
                  <a:pt x="32963" y="1709"/>
                  <a:pt x="32963" y="3838"/>
                </a:cubicBezTo>
                <a:cubicBezTo>
                  <a:pt x="32963" y="13829"/>
                  <a:pt x="24091" y="21791"/>
                  <a:pt x="18664" y="30179"/>
                </a:cubicBezTo>
                <a:cubicBezTo>
                  <a:pt x="17075" y="32635"/>
                  <a:pt x="14148" y="34779"/>
                  <a:pt x="14148" y="37705"/>
                </a:cubicBezTo>
                <a:cubicBezTo>
                  <a:pt x="14148" y="39292"/>
                  <a:pt x="17293" y="36999"/>
                  <a:pt x="18664" y="36200"/>
                </a:cubicBezTo>
                <a:cubicBezTo>
                  <a:pt x="24478" y="32808"/>
                  <a:pt x="30705" y="30178"/>
                  <a:pt x="36726" y="27169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4" name="Google Shape;294;p39"/>
          <p:cNvSpPr txBox="1"/>
          <p:nvPr/>
        </p:nvSpPr>
        <p:spPr>
          <a:xfrm>
            <a:off x="340550" y="6264725"/>
            <a:ext cx="918000" cy="4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67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sz="1067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BD76AA4-44AE-4EA5-BD55-24D58AF694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E4F83B-AEB8-47E3-98AA-EF9D9B703B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A35B65-1AE7-49F5-BC2F-DD12CE0E6F16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1db3778a-6a24-4db4-a392-ec848339ab76"/>
    <ds:schemaRef ds:uri="http://purl.org/dc/dcmitype/"/>
    <ds:schemaRef ds:uri="http://purl.org/dc/elements/1.1/"/>
    <ds:schemaRef ds:uri="dfe88c32-074c-41fb-91ee-851547df7c55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Widescreen</PresentationFormat>
  <Paragraphs>88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Montserrat</vt:lpstr>
      <vt:lpstr>Montserrat SemiBold</vt:lpstr>
      <vt:lpstr>Calibri</vt:lpstr>
      <vt:lpstr>Montserrat Medium</vt:lpstr>
      <vt:lpstr>NTPreCursivefk</vt:lpstr>
      <vt:lpstr>Oak National Academy v2</vt:lpstr>
      <vt:lpstr>1_Oak National Academy v2</vt:lpstr>
      <vt:lpstr>To use the language of position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use the language of position</dc:title>
  <dc:creator>Emma</dc:creator>
  <cp:lastModifiedBy>HP</cp:lastModifiedBy>
  <cp:revision>2</cp:revision>
  <dcterms:modified xsi:type="dcterms:W3CDTF">2020-11-14T12:12:53Z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