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  <p:sldMasterId id="2147483662" r:id="rId5"/>
    <p:sldMasterId id="2147483675" r:id="rId6"/>
  </p:sldMasterIdLst>
  <p:notesMasterIdLst>
    <p:notesMasterId r:id="rId21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x="12192000" cy="6858000"/>
  <p:notesSz cx="6858000" cy="9144000"/>
  <p:embeddedFontLst>
    <p:embeddedFont>
      <p:font typeface="Montserrat" panose="020B0604020202020204" charset="0"/>
      <p:regular r:id="rId22"/>
      <p:bold r:id="rId23"/>
      <p:italic r:id="rId24"/>
      <p:boldItalic r:id="rId25"/>
    </p:embeddedFont>
    <p:embeddedFont>
      <p:font typeface="Montserrat SemiBold" panose="020B0604020202020204" charset="0"/>
      <p:regular r:id="rId26"/>
      <p:bold r:id="rId27"/>
      <p:italic r:id="rId28"/>
      <p:boldItalic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Montserrat Medium" panose="020B0604020202020204" charset="0"/>
      <p:regular r:id="rId34"/>
      <p:bold r:id="rId35"/>
      <p:italic r:id="rId36"/>
      <p:boldItalic r:id="rId37"/>
    </p:embeddedFont>
    <p:embeddedFont>
      <p:font typeface="NTPreCursivefk" panose="03000400000000000000" pitchFamily="66" charset="0"/>
      <p:regular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39" roundtripDataSignature="AMtx7mhkbn6av1ZJIfeW+I2yyeaC8RWws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84" y="1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font" Target="fonts/font5.fntdata"/><Relationship Id="rId39" Type="http://customschemas.google.com/relationships/presentationmetadata" Target="metadata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42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font" Target="fonts/font8.fntdata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font" Target="fonts/font16.fntdata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43" Type="http://schemas.openxmlformats.org/officeDocument/2006/relationships/tableStyles" Target="tableStyle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font" Target="fonts/font1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532542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5522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Let’s check what we’re going to do today…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724261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8bccd3dc4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2" name="Google Shape;232;g8bccd3dc4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8405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8b3cec965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6" name="Google Shape;246;g8b3cec965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Let’s get ourselves warmed up with a brain teaser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Can you figure out the number bonds to ten?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74470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8bccd3dc44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9" name="Google Shape;259;g8bccd3dc44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How did you get on?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45068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2" name="Google Shape;28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These are the words you’ll need for the lesson today and future lessons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Refer to oblong being another name for a rectangle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19686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8d68d484f4_2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g8d68d484f4_2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What do you notice?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4 straight sides, 4 vertices or corners, 2 sides longer than the other 2.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Rectangle, or oblong. What’s the same/ different? Draw attention to being different colours and sizes and positioning but all same shape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749255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8d68d484f4_2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4" name="Google Shape;314;g8d68d484f4_2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What do you notice?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4 straight sides, 4 vertices or corners. A square is a special type of rectangle which has all sides of equal length. Can you see that they are all the same shape, all a square but different sizes and in different positions.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302122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8d68d484f4_2_2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0" name="Google Shape;330;g8d68d484f4_2_2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What do you notice? 3 straight sides and 3 vertices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Can you see that they are all the same shape, all a triangle but different sizes and in different positions.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2026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8b3cec965b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5" name="Google Shape;345;g8b3cec965b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And how do you know? Three straight sides and 3 vertices.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40474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8d68d484f4_2_3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6" name="Google Shape;356;g8d68d484f4_2_3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And how do you know? four straight sides and 4 vertices. And 2 sides longer than the other two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35349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8b3cec965b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6" name="Google Shape;366;g8b3cec965b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sort/classify the shapes depending on their properties. Use the shapes provided or draw your own! Like this…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Make sure you explain how you know e.g this green shape has got three straight sides and 3 vertices which are the properties of a triangle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214992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9" name="Google Shape;37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95012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8d68d484f4_2_3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8" name="Google Shape;388;g8d68d484f4_2_3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dirty="0"/>
              <a:t>sort/classify the shapes depending on their properties. Use the shapes provided or draw your own! Like this…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 dirty="0"/>
              <a:t>Make sure you explain how you know </a:t>
            </a:r>
            <a:r>
              <a:rPr lang="en-GB" dirty="0" err="1"/>
              <a:t>e.g</a:t>
            </a:r>
            <a:r>
              <a:rPr lang="en-GB" dirty="0"/>
              <a:t> this green shape has got three straight sides and 3 vertices which are the properties of a triangle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103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9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19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19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8" name="Google Shape;18;p19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19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9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29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0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30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1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31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2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32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3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4" name="Google Shape;44;p33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5" name="Google Shape;45;p3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46" name="Google Shape;46;p33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4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4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34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4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2" name="Google Shape;52;p34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4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4" name="Google Shape;54;p34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4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5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5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5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35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35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35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5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5" name="Google Shape;65;p35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5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3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6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70" name="Google Shape;70;p36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71" name="Google Shape;71;p3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7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2"/>
          <p:cNvSpPr txBox="1">
            <a:spLocks noGrp="1"/>
          </p:cNvSpPr>
          <p:nvPr>
            <p:ph type="title"/>
          </p:nvPr>
        </p:nvSpPr>
        <p:spPr>
          <a:xfrm>
            <a:off x="611967" y="1917533"/>
            <a:ext cx="10968000" cy="4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Montserrat SemiBold"/>
              <a:buNone/>
              <a:defRPr sz="4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82" name="Google Shape;82;p22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8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8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38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38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94" name="Google Shape;94;p38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38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9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39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99" name="Google Shape;99;p3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4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3" name="Google Shape;103;p40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4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5" name="Google Shape;105;p40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Comparison slide with three element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4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9" name="Google Shape;109;p41"/>
          <p:cNvSpPr txBox="1">
            <a:spLocks noGrp="1"/>
          </p:cNvSpPr>
          <p:nvPr>
            <p:ph type="body" idx="1"/>
          </p:nvPr>
        </p:nvSpPr>
        <p:spPr>
          <a:xfrm>
            <a:off x="604267" y="1905233"/>
            <a:ext cx="10975600" cy="5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10" name="Google Shape;110;p41"/>
          <p:cNvSpPr txBox="1">
            <a:spLocks noGrp="1"/>
          </p:cNvSpPr>
          <p:nvPr>
            <p:ph type="subTitle" idx="2"/>
          </p:nvPr>
        </p:nvSpPr>
        <p:spPr>
          <a:xfrm>
            <a:off x="611967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41"/>
          <p:cNvSpPr txBox="1">
            <a:spLocks noGrp="1"/>
          </p:cNvSpPr>
          <p:nvPr>
            <p:ph type="body" idx="3"/>
          </p:nvPr>
        </p:nvSpPr>
        <p:spPr>
          <a:xfrm>
            <a:off x="611967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2" name="Google Shape;112;p41"/>
          <p:cNvSpPr txBox="1">
            <a:spLocks noGrp="1"/>
          </p:cNvSpPr>
          <p:nvPr>
            <p:ph type="subTitle" idx="4"/>
          </p:nvPr>
        </p:nvSpPr>
        <p:spPr>
          <a:xfrm>
            <a:off x="4372400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1"/>
          <p:cNvSpPr txBox="1">
            <a:spLocks noGrp="1"/>
          </p:cNvSpPr>
          <p:nvPr>
            <p:ph type="body" idx="5"/>
          </p:nvPr>
        </p:nvSpPr>
        <p:spPr>
          <a:xfrm>
            <a:off x="4372400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4" name="Google Shape;114;p41"/>
          <p:cNvSpPr txBox="1">
            <a:spLocks noGrp="1"/>
          </p:cNvSpPr>
          <p:nvPr>
            <p:ph type="subTitle" idx="6"/>
          </p:nvPr>
        </p:nvSpPr>
        <p:spPr>
          <a:xfrm>
            <a:off x="8132833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41"/>
          <p:cNvSpPr txBox="1">
            <a:spLocks noGrp="1"/>
          </p:cNvSpPr>
          <p:nvPr>
            <p:ph type="body" idx="7"/>
          </p:nvPr>
        </p:nvSpPr>
        <p:spPr>
          <a:xfrm>
            <a:off x="8132833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42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42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2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1" name="Google Shape;121;p42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42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3" name="Google Shape;123;p42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42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4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43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43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0" name="Google Shape;130;p43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43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2" name="Google Shape;132;p43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43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4" name="Google Shape;134;p43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43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6" name="Google Shape;136;p4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44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139" name="Google Shape;139;p44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40" name="Google Shape;140;p4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5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8d68d484f4_2_96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52" name="Google Shape;152;g8d68d484f4_2_96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53" name="Google Shape;153;g8d68d484f4_2_96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54" name="Google Shape;154;g8d68d484f4_2_96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1" cy="1709399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g8d68d484f4_2_96"/>
          <p:cNvSpPr/>
          <p:nvPr/>
        </p:nvSpPr>
        <p:spPr>
          <a:xfrm>
            <a:off x="11598967" y="5945600"/>
            <a:ext cx="593100" cy="912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8d68d484f4_2_10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g8d68d484f4_2_10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dk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8d68d484f4_2_105"/>
          <p:cNvSpPr txBox="1">
            <a:spLocks noGrp="1"/>
          </p:cNvSpPr>
          <p:nvPr>
            <p:ph type="title"/>
          </p:nvPr>
        </p:nvSpPr>
        <p:spPr>
          <a:xfrm>
            <a:off x="653667" y="1466300"/>
            <a:ext cx="10926300" cy="45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Montserrat SemiBold"/>
              <a:buNone/>
              <a:defRPr sz="48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61" name="Google Shape;161;g8d68d484f4_2_105"/>
          <p:cNvSpPr txBox="1">
            <a:spLocks noGrp="1"/>
          </p:cNvSpPr>
          <p:nvPr>
            <p:ph type="subTitle" idx="1"/>
          </p:nvPr>
        </p:nvSpPr>
        <p:spPr>
          <a:xfrm>
            <a:off x="632700" y="5292667"/>
            <a:ext cx="5247300" cy="12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/>
            </a:lvl5pPr>
            <a:lvl6pPr lvl="5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/>
            </a:lvl6pPr>
            <a:lvl7pPr lvl="6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/>
            </a:lvl9pPr>
          </a:lstStyle>
          <a:p>
            <a:endParaRPr/>
          </a:p>
        </p:txBody>
      </p:sp>
      <p:pic>
        <p:nvPicPr>
          <p:cNvPr id="162" name="Google Shape;162;g8d68d484f4_2_105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1605532" y="6003937"/>
            <a:ext cx="299234" cy="55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8d68d484f4_2_10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8d68d484f4_2_111"/>
          <p:cNvSpPr txBox="1"/>
          <p:nvPr/>
        </p:nvSpPr>
        <p:spPr>
          <a:xfrm>
            <a:off x="553905" y="513803"/>
            <a:ext cx="24168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g8d68d484f4_2_111"/>
          <p:cNvSpPr txBox="1"/>
          <p:nvPr/>
        </p:nvSpPr>
        <p:spPr>
          <a:xfrm>
            <a:off x="553905" y="6324845"/>
            <a:ext cx="5418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8d68d484f4_2_114"/>
          <p:cNvSpPr txBox="1"/>
          <p:nvPr/>
        </p:nvSpPr>
        <p:spPr>
          <a:xfrm>
            <a:off x="553905" y="513803"/>
            <a:ext cx="24168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g8d68d484f4_2_114"/>
          <p:cNvSpPr txBox="1"/>
          <p:nvPr/>
        </p:nvSpPr>
        <p:spPr>
          <a:xfrm>
            <a:off x="553905" y="6324845"/>
            <a:ext cx="5418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8d68d484f4_2_117"/>
          <p:cNvSpPr txBox="1"/>
          <p:nvPr/>
        </p:nvSpPr>
        <p:spPr>
          <a:xfrm>
            <a:off x="553905" y="513803"/>
            <a:ext cx="43350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g8d68d484f4_2_117"/>
          <p:cNvSpPr txBox="1"/>
          <p:nvPr/>
        </p:nvSpPr>
        <p:spPr>
          <a:xfrm>
            <a:off x="553905" y="6324845"/>
            <a:ext cx="5418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8d68d484f4_2_120"/>
          <p:cNvSpPr txBox="1"/>
          <p:nvPr/>
        </p:nvSpPr>
        <p:spPr>
          <a:xfrm>
            <a:off x="553905" y="513803"/>
            <a:ext cx="43350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g8d68d484f4_2_120"/>
          <p:cNvSpPr txBox="1"/>
          <p:nvPr/>
        </p:nvSpPr>
        <p:spPr>
          <a:xfrm>
            <a:off x="553905" y="6324845"/>
            <a:ext cx="5418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8d68d484f4_2_12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g8d68d484f4_2_123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 rtl="0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80" name="Google Shape;180;g8d68d484f4_2_123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 rtl="0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81" name="Google Shape;181;g8d68d484f4_2_12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82" name="Google Shape;182;g8d68d484f4_2_123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8d68d484f4_2_129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g8d68d484f4_2_129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g8d68d484f4_2_129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5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g8d68d484f4_2_129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 rtl="0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88" name="Google Shape;188;g8d68d484f4_2_129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g8d68d484f4_2_129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 rtl="0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90" name="Google Shape;190;g8d68d484f4_2_129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g8d68d484f4_2_129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5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g8d68d484f4_2_12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8d68d484f4_2_139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g8d68d484f4_2_139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g8d68d484f4_2_139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 rtl="0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97" name="Google Shape;197;g8d68d484f4_2_139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g8d68d484f4_2_139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 rtl="0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99" name="Google Shape;199;g8d68d484f4_2_139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g8d68d484f4_2_139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 rtl="0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201" name="Google Shape;201;g8d68d484f4_2_139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g8d68d484f4_2_139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 rtl="0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203" name="Google Shape;203;g8d68d484f4_2_13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8d68d484f4_2_150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206" name="Google Shape;206;g8d68d484f4_2_15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 rtl="0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 rtl="0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207" name="Google Shape;207;g8d68d484f4_2_15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8d68d484f4_2_154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1" name="Google Shape;11;p18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3" name="Google Shape;13;p18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8" name="Google Shape;78;p21"/>
          <p:cNvPicPr preferRelativeResize="0"/>
          <p:nvPr/>
        </p:nvPicPr>
        <p:blipFill rotWithShape="1">
          <a:blip r:embed="rId13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8d68d484f4_2_9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47" name="Google Shape;147;g8d68d484f4_2_9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48" name="Google Shape;148;g8d68d484f4_2_9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49" name="Google Shape;149;g8d68d484f4_2_91"/>
          <p:cNvPicPr preferRelativeResize="0"/>
          <p:nvPr/>
        </p:nvPicPr>
        <p:blipFill rotWithShape="1">
          <a:blip r:embed="rId15">
            <a:alphaModFix/>
          </a:blip>
          <a:srcRect l="9"/>
          <a:stretch/>
        </p:blipFill>
        <p:spPr>
          <a:xfrm>
            <a:off x="11605532" y="6003937"/>
            <a:ext cx="299234" cy="55890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</a:pPr>
            <a:r>
              <a:rPr lang="en-GB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describe and classify 2-D shapes</a:t>
            </a:r>
            <a:endParaRPr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</a:pPr>
            <a:r>
              <a:rPr lang="en-GB">
                <a:solidFill>
                  <a:srgbClr val="4B3241"/>
                </a:solidFill>
              </a:rPr>
              <a:t> 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215" name="Google Shape;215;p1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rgbClr val="4B3241"/>
                </a:solidFill>
              </a:rPr>
              <a:t>Mathematics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216" name="Google Shape;216;p1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>
                <a:solidFill>
                  <a:srgbClr val="4B3241"/>
                </a:solidFill>
              </a:rPr>
              <a:t>Miss Charlton</a:t>
            </a:r>
            <a:endParaRPr>
              <a:solidFill>
                <a:srgbClr val="4B324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222" name="Google Shape;222;p2"/>
          <p:cNvSpPr/>
          <p:nvPr/>
        </p:nvSpPr>
        <p:spPr>
          <a:xfrm>
            <a:off x="398272" y="226900"/>
            <a:ext cx="5908800" cy="881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"/>
          <p:cNvSpPr txBox="1"/>
          <p:nvPr/>
        </p:nvSpPr>
        <p:spPr>
          <a:xfrm>
            <a:off x="2225000" y="1385150"/>
            <a:ext cx="7742100" cy="740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GB" sz="27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Describe </a:t>
            </a:r>
            <a:r>
              <a:rPr lang="en-GB" sz="2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</a:t>
            </a:r>
            <a:r>
              <a:rPr lang="en-GB" sz="27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-D shapes  </a:t>
            </a:r>
            <a:endParaRPr sz="2733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4" name="Google Shape;224;p2"/>
          <p:cNvSpPr txBox="1"/>
          <p:nvPr/>
        </p:nvSpPr>
        <p:spPr>
          <a:xfrm>
            <a:off x="2225000" y="2684227"/>
            <a:ext cx="7742100" cy="795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GB" sz="27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Classify </a:t>
            </a:r>
            <a:r>
              <a:rPr lang="en-GB" sz="2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2</a:t>
            </a:r>
            <a:r>
              <a:rPr lang="en-GB" sz="27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-D shapes into 2 groups </a:t>
            </a:r>
            <a:endParaRPr sz="27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5" name="Google Shape;225;p2"/>
          <p:cNvSpPr txBox="1"/>
          <p:nvPr/>
        </p:nvSpPr>
        <p:spPr>
          <a:xfrm>
            <a:off x="2225000" y="3991391"/>
            <a:ext cx="7742100" cy="7407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 </a:t>
            </a:r>
            <a:endParaRPr sz="29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6" name="Google Shape;226;p2"/>
          <p:cNvSpPr txBox="1"/>
          <p:nvPr/>
        </p:nvSpPr>
        <p:spPr>
          <a:xfrm>
            <a:off x="2225000" y="5128291"/>
            <a:ext cx="7742100" cy="740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End of Lesson Quiz </a:t>
            </a:r>
            <a:endParaRPr sz="29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27" name="Google Shape;227;p2"/>
          <p:cNvCxnSpPr>
            <a:stCxn id="223" idx="2"/>
            <a:endCxn id="224" idx="0"/>
          </p:cNvCxnSpPr>
          <p:nvPr/>
        </p:nvCxnSpPr>
        <p:spPr>
          <a:xfrm>
            <a:off x="6096050" y="2125850"/>
            <a:ext cx="0" cy="5583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8" name="Google Shape;228;p2"/>
          <p:cNvCxnSpPr>
            <a:stCxn id="224" idx="2"/>
            <a:endCxn id="225" idx="0"/>
          </p:cNvCxnSpPr>
          <p:nvPr/>
        </p:nvCxnSpPr>
        <p:spPr>
          <a:xfrm>
            <a:off x="6096050" y="3479527"/>
            <a:ext cx="0" cy="5118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9" name="Google Shape;229;p2"/>
          <p:cNvCxnSpPr>
            <a:stCxn id="225" idx="2"/>
            <a:endCxn id="226" idx="0"/>
          </p:cNvCxnSpPr>
          <p:nvPr/>
        </p:nvCxnSpPr>
        <p:spPr>
          <a:xfrm>
            <a:off x="6096050" y="4732091"/>
            <a:ext cx="0" cy="3963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8bccd3dc44_0_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3</a:t>
            </a:fld>
            <a:endParaRPr/>
          </a:p>
        </p:txBody>
      </p:sp>
      <p:sp>
        <p:nvSpPr>
          <p:cNvPr id="235" name="Google Shape;235;g8bccd3dc44_0_0"/>
          <p:cNvSpPr/>
          <p:nvPr/>
        </p:nvSpPr>
        <p:spPr>
          <a:xfrm>
            <a:off x="398275" y="226900"/>
            <a:ext cx="4666800" cy="881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36" name="Google Shape;236;g8bccd3dc44_0_0"/>
          <p:cNvSpPr txBox="1"/>
          <p:nvPr/>
        </p:nvSpPr>
        <p:spPr>
          <a:xfrm>
            <a:off x="611967" y="1896450"/>
            <a:ext cx="3447300" cy="6045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33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1</a:t>
            </a:r>
            <a:endParaRPr/>
          </a:p>
        </p:txBody>
      </p:sp>
      <p:sp>
        <p:nvSpPr>
          <p:cNvPr id="237" name="Google Shape;237;g8bccd3dc44_0_0"/>
          <p:cNvSpPr txBox="1"/>
          <p:nvPr/>
        </p:nvSpPr>
        <p:spPr>
          <a:xfrm>
            <a:off x="4372400" y="1896450"/>
            <a:ext cx="3447300" cy="6045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33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2</a:t>
            </a:r>
            <a:endParaRPr/>
          </a:p>
        </p:txBody>
      </p:sp>
      <p:sp>
        <p:nvSpPr>
          <p:cNvPr id="238" name="Google Shape;238;g8bccd3dc44_0_0"/>
          <p:cNvSpPr txBox="1"/>
          <p:nvPr/>
        </p:nvSpPr>
        <p:spPr>
          <a:xfrm>
            <a:off x="8132825" y="1806225"/>
            <a:ext cx="3447300" cy="11781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33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3 </a:t>
            </a:r>
            <a:endParaRPr sz="2333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33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(if drawing your own shapes)</a:t>
            </a:r>
            <a:endParaRPr/>
          </a:p>
        </p:txBody>
      </p:sp>
      <p:sp>
        <p:nvSpPr>
          <p:cNvPr id="239" name="Google Shape;239;g8bccd3dc44_0_0"/>
          <p:cNvSpPr txBox="1"/>
          <p:nvPr/>
        </p:nvSpPr>
        <p:spPr>
          <a:xfrm>
            <a:off x="901300" y="2744700"/>
            <a:ext cx="28686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Montserrat"/>
                <a:ea typeface="Montserrat"/>
                <a:cs typeface="Montserrat"/>
                <a:sym typeface="Montserrat"/>
              </a:rPr>
              <a:t>pencil </a:t>
            </a:r>
            <a:endParaRPr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0" name="Google Shape;240;g8bccd3dc44_0_0"/>
          <p:cNvSpPr txBox="1"/>
          <p:nvPr/>
        </p:nvSpPr>
        <p:spPr>
          <a:xfrm>
            <a:off x="4614988" y="2662075"/>
            <a:ext cx="28686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Montserrat"/>
                <a:ea typeface="Montserrat"/>
                <a:cs typeface="Montserrat"/>
                <a:sym typeface="Montserrat"/>
              </a:rPr>
              <a:t>paper</a:t>
            </a:r>
            <a:endParaRPr sz="4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41" name="Google Shape;241;g8bccd3dc44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3826" y="3656976"/>
            <a:ext cx="1623550" cy="1578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g8bccd3dc44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37536" y="3373800"/>
            <a:ext cx="1623539" cy="2513225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g8bccd3dc44_0_0"/>
          <p:cNvSpPr txBox="1"/>
          <p:nvPr/>
        </p:nvSpPr>
        <p:spPr>
          <a:xfrm>
            <a:off x="8328700" y="2988450"/>
            <a:ext cx="2868600" cy="13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Montserrat"/>
                <a:ea typeface="Montserrat"/>
                <a:cs typeface="Montserrat"/>
                <a:sym typeface="Montserrat"/>
              </a:rPr>
              <a:t>Scissors &amp; ruler </a:t>
            </a:r>
            <a:endParaRPr sz="40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b3cec965b_0_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4</a:t>
            </a:fld>
            <a:endParaRPr/>
          </a:p>
        </p:txBody>
      </p:sp>
      <p:sp>
        <p:nvSpPr>
          <p:cNvPr id="249" name="Google Shape;249;g8b3cec965b_0_1"/>
          <p:cNvSpPr/>
          <p:nvPr/>
        </p:nvSpPr>
        <p:spPr>
          <a:xfrm>
            <a:off x="151425" y="226900"/>
            <a:ext cx="4031400" cy="881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Brain Teaser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g8b3cec965b_0_1"/>
          <p:cNvSpPr/>
          <p:nvPr/>
        </p:nvSpPr>
        <p:spPr>
          <a:xfrm>
            <a:off x="8132575" y="9600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g8b3cec965b_0_1"/>
          <p:cNvSpPr/>
          <p:nvPr/>
        </p:nvSpPr>
        <p:spPr>
          <a:xfrm>
            <a:off x="8820150" y="230555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g8b3cec965b_0_1"/>
          <p:cNvSpPr/>
          <p:nvPr/>
        </p:nvSpPr>
        <p:spPr>
          <a:xfrm>
            <a:off x="8132575" y="3692225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g8b3cec965b_0_1"/>
          <p:cNvSpPr/>
          <p:nvPr/>
        </p:nvSpPr>
        <p:spPr>
          <a:xfrm>
            <a:off x="8132575" y="49692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g8b3cec965b_0_1"/>
          <p:cNvSpPr/>
          <p:nvPr/>
        </p:nvSpPr>
        <p:spPr>
          <a:xfrm>
            <a:off x="8820150" y="62736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5" name="Google Shape;255;g8b3cec965b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66975" y="1151213"/>
            <a:ext cx="7258050" cy="4829175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g8b3cec965b_0_1"/>
          <p:cNvSpPr txBox="1"/>
          <p:nvPr/>
        </p:nvSpPr>
        <p:spPr>
          <a:xfrm>
            <a:off x="83125" y="602360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Mathematics Mastery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8084" y="1785926"/>
            <a:ext cx="207170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NTPreCursivefk" pitchFamily="66" charset="0"/>
              </a:rPr>
              <a:t>Can you write the number bonds to 10?</a:t>
            </a:r>
            <a:endParaRPr lang="en-GB" sz="32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8bccd3dc44_0_8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5</a:t>
            </a:fld>
            <a:endParaRPr/>
          </a:p>
        </p:txBody>
      </p:sp>
      <p:sp>
        <p:nvSpPr>
          <p:cNvPr id="262" name="Google Shape;262;g8bccd3dc44_0_84"/>
          <p:cNvSpPr/>
          <p:nvPr/>
        </p:nvSpPr>
        <p:spPr>
          <a:xfrm>
            <a:off x="8132575" y="9600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g8bccd3dc44_0_84"/>
          <p:cNvSpPr/>
          <p:nvPr/>
        </p:nvSpPr>
        <p:spPr>
          <a:xfrm>
            <a:off x="8820150" y="230555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g8bccd3dc44_0_84"/>
          <p:cNvSpPr/>
          <p:nvPr/>
        </p:nvSpPr>
        <p:spPr>
          <a:xfrm>
            <a:off x="8132575" y="3692225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g8bccd3dc44_0_84"/>
          <p:cNvSpPr/>
          <p:nvPr/>
        </p:nvSpPr>
        <p:spPr>
          <a:xfrm>
            <a:off x="8132575" y="49692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g8bccd3dc44_0_84"/>
          <p:cNvSpPr/>
          <p:nvPr/>
        </p:nvSpPr>
        <p:spPr>
          <a:xfrm>
            <a:off x="8820150" y="62736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7" name="Google Shape;267;g8bccd3dc44_0_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14800" y="140013"/>
            <a:ext cx="7258050" cy="4829175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g8bccd3dc44_0_84"/>
          <p:cNvSpPr txBox="1"/>
          <p:nvPr/>
        </p:nvSpPr>
        <p:spPr>
          <a:xfrm rot="-5557703">
            <a:off x="1872657" y="5160025"/>
            <a:ext cx="876622" cy="492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10 + 0 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9" name="Google Shape;269;g8bccd3dc44_0_84"/>
          <p:cNvSpPr txBox="1"/>
          <p:nvPr/>
        </p:nvSpPr>
        <p:spPr>
          <a:xfrm rot="-5400000">
            <a:off x="2544847" y="5160089"/>
            <a:ext cx="876900" cy="4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9 + 1 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0" name="Google Shape;270;g8bccd3dc44_0_84"/>
          <p:cNvSpPr txBox="1"/>
          <p:nvPr/>
        </p:nvSpPr>
        <p:spPr>
          <a:xfrm rot="-5400000">
            <a:off x="3117773" y="5160074"/>
            <a:ext cx="876600" cy="4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8 + 2 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1" name="Google Shape;271;g8bccd3dc44_0_84"/>
          <p:cNvSpPr txBox="1"/>
          <p:nvPr/>
        </p:nvSpPr>
        <p:spPr>
          <a:xfrm rot="-5398823">
            <a:off x="3740922" y="5159929"/>
            <a:ext cx="876600" cy="49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7 + 3 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2" name="Google Shape;272;g8bccd3dc44_0_84"/>
          <p:cNvSpPr txBox="1"/>
          <p:nvPr/>
        </p:nvSpPr>
        <p:spPr>
          <a:xfrm rot="-5558878">
            <a:off x="4444838" y="5159962"/>
            <a:ext cx="876636" cy="492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6 + 4 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3" name="Google Shape;273;g8bccd3dc44_0_84"/>
          <p:cNvSpPr txBox="1"/>
          <p:nvPr/>
        </p:nvSpPr>
        <p:spPr>
          <a:xfrm rot="-5398823">
            <a:off x="5137934" y="5159929"/>
            <a:ext cx="876600" cy="49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5 + 5 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4" name="Google Shape;274;g8bccd3dc44_0_84"/>
          <p:cNvSpPr txBox="1"/>
          <p:nvPr/>
        </p:nvSpPr>
        <p:spPr>
          <a:xfrm rot="-5398823">
            <a:off x="5811197" y="5160029"/>
            <a:ext cx="876600" cy="49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4 + 6 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5" name="Google Shape;275;g8bccd3dc44_0_84"/>
          <p:cNvSpPr txBox="1"/>
          <p:nvPr/>
        </p:nvSpPr>
        <p:spPr>
          <a:xfrm rot="-5400000">
            <a:off x="6556562" y="5160031"/>
            <a:ext cx="876600" cy="49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3 + 7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6" name="Google Shape;276;g8bccd3dc44_0_84"/>
          <p:cNvSpPr txBox="1"/>
          <p:nvPr/>
        </p:nvSpPr>
        <p:spPr>
          <a:xfrm rot="-5521213">
            <a:off x="7119193" y="5160103"/>
            <a:ext cx="876545" cy="4923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2 + 8 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7" name="Google Shape;277;g8bccd3dc44_0_84"/>
          <p:cNvSpPr txBox="1"/>
          <p:nvPr/>
        </p:nvSpPr>
        <p:spPr>
          <a:xfrm rot="-5631896">
            <a:off x="7762772" y="5159993"/>
            <a:ext cx="876794" cy="492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1 + 9 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8" name="Google Shape;278;g8bccd3dc44_0_84"/>
          <p:cNvSpPr txBox="1"/>
          <p:nvPr/>
        </p:nvSpPr>
        <p:spPr>
          <a:xfrm rot="-5398823">
            <a:off x="8496797" y="5160229"/>
            <a:ext cx="876600" cy="49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0 + 10 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9" name="Google Shape;279;g8bccd3dc44_0_84"/>
          <p:cNvSpPr txBox="1"/>
          <p:nvPr/>
        </p:nvSpPr>
        <p:spPr>
          <a:xfrm>
            <a:off x="380575" y="593950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Mathematics Mastery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6</a:t>
            </a:fld>
            <a:endParaRPr/>
          </a:p>
        </p:txBody>
      </p:sp>
      <p:sp>
        <p:nvSpPr>
          <p:cNvPr id="285" name="Google Shape;285;p4"/>
          <p:cNvSpPr/>
          <p:nvPr/>
        </p:nvSpPr>
        <p:spPr>
          <a:xfrm>
            <a:off x="398283" y="226900"/>
            <a:ext cx="4255460" cy="881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Star words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4"/>
          <p:cNvSpPr txBox="1"/>
          <p:nvPr/>
        </p:nvSpPr>
        <p:spPr>
          <a:xfrm>
            <a:off x="866575" y="1975344"/>
            <a:ext cx="3318900" cy="148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vertex</a:t>
            </a:r>
            <a:endParaRPr sz="3500" b="0" i="0" u="none" strike="noStrike" cap="non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3500" b="0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vertices</a:t>
            </a:r>
            <a:endParaRPr sz="3500" b="0" i="0" u="none" strike="noStrike" cap="non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7" name="Google Shape;287;p4"/>
          <p:cNvSpPr txBox="1"/>
          <p:nvPr/>
        </p:nvSpPr>
        <p:spPr>
          <a:xfrm>
            <a:off x="3769925" y="2337650"/>
            <a:ext cx="3000000" cy="28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s</a:t>
            </a:r>
            <a:r>
              <a:rPr lang="en-GB" sz="3500" b="0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traight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oblong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800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endParaRPr sz="35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8" name="Google Shape;288;p4"/>
          <p:cNvSpPr txBox="1"/>
          <p:nvPr/>
        </p:nvSpPr>
        <p:spPr>
          <a:xfrm>
            <a:off x="7967850" y="1929000"/>
            <a:ext cx="3000000" cy="418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endParaRPr sz="35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89" name="Google Shape;28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81411" y="4929000"/>
            <a:ext cx="990600" cy="9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60186" y="507100"/>
            <a:ext cx="990600" cy="9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92605" y="1411975"/>
            <a:ext cx="535400" cy="489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12986" y="3554750"/>
            <a:ext cx="990600" cy="9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5194" y="1741700"/>
            <a:ext cx="424775" cy="38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50778" y="4268750"/>
            <a:ext cx="722800" cy="66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19161" y="4598125"/>
            <a:ext cx="990600" cy="9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79336" y="215000"/>
            <a:ext cx="990600" cy="904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8d68d484f4_2_7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7</a:t>
            </a:fld>
            <a:endParaRPr/>
          </a:p>
        </p:txBody>
      </p:sp>
      <p:sp>
        <p:nvSpPr>
          <p:cNvPr id="302" name="Google Shape;302;g8d68d484f4_2_78"/>
          <p:cNvSpPr/>
          <p:nvPr/>
        </p:nvSpPr>
        <p:spPr>
          <a:xfrm>
            <a:off x="501775" y="450050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 i="0" u="none" strike="noStrike" cap="none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Let’s </a:t>
            </a:r>
            <a:r>
              <a:rPr lang="en-GB" sz="4300" b="1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recap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g8d68d484f4_2_78"/>
          <p:cNvSpPr/>
          <p:nvPr/>
        </p:nvSpPr>
        <p:spPr>
          <a:xfrm>
            <a:off x="6060750" y="953400"/>
            <a:ext cx="1427100" cy="49512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g8d68d484f4_2_78"/>
          <p:cNvSpPr/>
          <p:nvPr/>
        </p:nvSpPr>
        <p:spPr>
          <a:xfrm rot="-2202320">
            <a:off x="8194288" y="2647769"/>
            <a:ext cx="1921868" cy="853203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g8d68d484f4_2_78"/>
          <p:cNvSpPr/>
          <p:nvPr/>
        </p:nvSpPr>
        <p:spPr>
          <a:xfrm>
            <a:off x="8222023" y="4502850"/>
            <a:ext cx="2137200" cy="1234800"/>
          </a:xfrm>
          <a:prstGeom prst="rect">
            <a:avLst/>
          </a:prstGeom>
          <a:solidFill>
            <a:srgbClr val="4A86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g8d68d484f4_2_78"/>
          <p:cNvSpPr txBox="1"/>
          <p:nvPr/>
        </p:nvSpPr>
        <p:spPr>
          <a:xfrm>
            <a:off x="501775" y="1463275"/>
            <a:ext cx="5042400" cy="43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 dirty="0">
                <a:latin typeface="Montserrat"/>
                <a:ea typeface="Montserrat"/>
                <a:cs typeface="Montserrat"/>
                <a:sym typeface="Montserrat"/>
              </a:rPr>
              <a:t>What does a shape need to have to be a rectangle?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25450" algn="l" rtl="0">
              <a:spcBef>
                <a:spcPts val="0"/>
              </a:spcBef>
              <a:spcAft>
                <a:spcPts val="0"/>
              </a:spcAft>
              <a:buSzPts val="3100"/>
              <a:buFont typeface="Montserrat"/>
              <a:buChar char="-"/>
            </a:pPr>
            <a:r>
              <a:rPr lang="en-GB" sz="3100" dirty="0">
                <a:latin typeface="Montserrat"/>
                <a:ea typeface="Montserrat"/>
                <a:cs typeface="Montserrat"/>
                <a:sym typeface="Montserrat"/>
              </a:rPr>
              <a:t>Four straight sides 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25450" algn="l" rtl="0">
              <a:spcBef>
                <a:spcPts val="0"/>
              </a:spcBef>
              <a:spcAft>
                <a:spcPts val="0"/>
              </a:spcAft>
              <a:buSzPts val="3100"/>
              <a:buFont typeface="Montserrat"/>
              <a:buChar char="-"/>
            </a:pPr>
            <a:r>
              <a:rPr lang="en-GB" sz="3100" dirty="0">
                <a:latin typeface="Montserrat"/>
                <a:ea typeface="Montserrat"/>
                <a:cs typeface="Montserrat"/>
                <a:sym typeface="Montserrat"/>
              </a:rPr>
              <a:t>Four vertices 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25450" algn="l" rtl="0">
              <a:spcBef>
                <a:spcPts val="0"/>
              </a:spcBef>
              <a:spcAft>
                <a:spcPts val="0"/>
              </a:spcAft>
              <a:buSzPts val="3100"/>
              <a:buFont typeface="Montserrat"/>
              <a:buChar char="-"/>
            </a:pPr>
            <a:r>
              <a:rPr lang="en-GB" sz="3100" dirty="0">
                <a:latin typeface="Montserrat"/>
                <a:ea typeface="Montserrat"/>
                <a:cs typeface="Montserrat"/>
                <a:sym typeface="Montserrat"/>
              </a:rPr>
              <a:t>Two sides longer than the other two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dirty="0">
                <a:latin typeface="Montserrat"/>
                <a:ea typeface="Montserrat"/>
                <a:cs typeface="Montserrat"/>
                <a:sym typeface="Montserrat"/>
              </a:rPr>
              <a:t>	</a:t>
            </a:r>
            <a:endParaRPr sz="23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7" name="Google Shape;307;g8d68d484f4_2_78"/>
          <p:cNvSpPr txBox="1"/>
          <p:nvPr/>
        </p:nvSpPr>
        <p:spPr>
          <a:xfrm>
            <a:off x="380575" y="5898638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Mathematics Mastery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1" name="Google Shape;311;g8d68d484f4_2_78"/>
          <p:cNvSpPr txBox="1"/>
          <p:nvPr/>
        </p:nvSpPr>
        <p:spPr>
          <a:xfrm>
            <a:off x="7550550" y="535875"/>
            <a:ext cx="4649100" cy="79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What’s the same? 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What’s different?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8d68d484f4_2_15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8</a:t>
            </a:fld>
            <a:endParaRPr/>
          </a:p>
        </p:txBody>
      </p:sp>
      <p:sp>
        <p:nvSpPr>
          <p:cNvPr id="317" name="Google Shape;317;g8d68d484f4_2_156"/>
          <p:cNvSpPr/>
          <p:nvPr/>
        </p:nvSpPr>
        <p:spPr>
          <a:xfrm>
            <a:off x="501775" y="450050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 i="0" u="none" strike="noStrike" cap="none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Let’s explore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g8d68d484f4_2_156"/>
          <p:cNvSpPr txBox="1"/>
          <p:nvPr/>
        </p:nvSpPr>
        <p:spPr>
          <a:xfrm>
            <a:off x="381950" y="1606050"/>
            <a:ext cx="5042400" cy="118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What does a shape need to have to be a square?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9" name="Google Shape;319;g8d68d484f4_2_156"/>
          <p:cNvSpPr/>
          <p:nvPr/>
        </p:nvSpPr>
        <p:spPr>
          <a:xfrm rot="2181455">
            <a:off x="5752642" y="2218601"/>
            <a:ext cx="1523221" cy="1607523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g8d68d484f4_2_156"/>
          <p:cNvSpPr/>
          <p:nvPr/>
        </p:nvSpPr>
        <p:spPr>
          <a:xfrm rot="-734170">
            <a:off x="8019136" y="1741150"/>
            <a:ext cx="3293828" cy="3086582"/>
          </a:xfrm>
          <a:prstGeom prst="rect">
            <a:avLst/>
          </a:prstGeom>
          <a:solidFill>
            <a:srgbClr val="FF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g8d68d484f4_2_156"/>
          <p:cNvSpPr/>
          <p:nvPr/>
        </p:nvSpPr>
        <p:spPr>
          <a:xfrm>
            <a:off x="7072425" y="4888775"/>
            <a:ext cx="960000" cy="788700"/>
          </a:xfrm>
          <a:prstGeom prst="rect">
            <a:avLst/>
          </a:prstGeom>
          <a:solidFill>
            <a:srgbClr val="FF99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g8d68d484f4_2_156"/>
          <p:cNvSpPr txBox="1"/>
          <p:nvPr/>
        </p:nvSpPr>
        <p:spPr>
          <a:xfrm>
            <a:off x="381950" y="591225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Mathematics Mastery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3" name="Google Shape;323;g8d68d484f4_2_156"/>
          <p:cNvSpPr txBox="1"/>
          <p:nvPr/>
        </p:nvSpPr>
        <p:spPr>
          <a:xfrm>
            <a:off x="381950" y="2612675"/>
            <a:ext cx="5042400" cy="289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25450" algn="l" rtl="0">
              <a:spcBef>
                <a:spcPts val="0"/>
              </a:spcBef>
              <a:spcAft>
                <a:spcPts val="0"/>
              </a:spcAft>
              <a:buSzPts val="3100"/>
              <a:buFont typeface="Montserrat"/>
              <a:buChar char="-"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Four straight sides 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25450" algn="l" rtl="0">
              <a:spcBef>
                <a:spcPts val="0"/>
              </a:spcBef>
              <a:spcAft>
                <a:spcPts val="0"/>
              </a:spcAft>
              <a:buSzPts val="3100"/>
              <a:buFont typeface="Montserrat"/>
              <a:buChar char="-"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Four vertices 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25450" algn="l" rtl="0">
              <a:spcBef>
                <a:spcPts val="0"/>
              </a:spcBef>
              <a:spcAft>
                <a:spcPts val="0"/>
              </a:spcAft>
              <a:buSzPts val="3100"/>
              <a:buFont typeface="Montserrat"/>
              <a:buChar char="-"/>
            </a:pPr>
            <a:r>
              <a:rPr lang="en-GB" sz="3100">
                <a:latin typeface="Montserrat"/>
                <a:ea typeface="Montserrat"/>
                <a:cs typeface="Montserrat"/>
                <a:sym typeface="Montserrat"/>
              </a:rPr>
              <a:t>Sides of equal length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Montserrat"/>
                <a:ea typeface="Montserrat"/>
                <a:cs typeface="Montserrat"/>
                <a:sym typeface="Montserrat"/>
              </a:rPr>
              <a:t>	</a:t>
            </a:r>
            <a:endParaRPr sz="23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7" name="Google Shape;327;g8d68d484f4_2_156"/>
          <p:cNvSpPr txBox="1"/>
          <p:nvPr/>
        </p:nvSpPr>
        <p:spPr>
          <a:xfrm>
            <a:off x="7604150" y="492950"/>
            <a:ext cx="4649100" cy="79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What’s the same? 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What’s different?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8d68d484f4_2_23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9</a:t>
            </a:fld>
            <a:endParaRPr/>
          </a:p>
        </p:txBody>
      </p:sp>
      <p:sp>
        <p:nvSpPr>
          <p:cNvPr id="333" name="Google Shape;333;g8d68d484f4_2_236"/>
          <p:cNvSpPr/>
          <p:nvPr/>
        </p:nvSpPr>
        <p:spPr>
          <a:xfrm>
            <a:off x="501775" y="450050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 i="0" u="none" strike="noStrike" cap="none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Let’s explore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g8d68d484f4_2_236"/>
          <p:cNvSpPr/>
          <p:nvPr/>
        </p:nvSpPr>
        <p:spPr>
          <a:xfrm>
            <a:off x="7191400" y="248925"/>
            <a:ext cx="733800" cy="3670800"/>
          </a:xfrm>
          <a:prstGeom prst="triangle">
            <a:avLst>
              <a:gd name="adj" fmla="val 50000"/>
            </a:avLst>
          </a:prstGeom>
          <a:solidFill>
            <a:srgbClr val="A64D7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g8d68d484f4_2_236"/>
          <p:cNvSpPr/>
          <p:nvPr/>
        </p:nvSpPr>
        <p:spPr>
          <a:xfrm>
            <a:off x="9911700" y="1584625"/>
            <a:ext cx="1352700" cy="644400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g8d68d484f4_2_236"/>
          <p:cNvSpPr/>
          <p:nvPr/>
        </p:nvSpPr>
        <p:spPr>
          <a:xfrm>
            <a:off x="7068775" y="2803850"/>
            <a:ext cx="3704100" cy="3075000"/>
          </a:xfrm>
          <a:prstGeom prst="triangle">
            <a:avLst>
              <a:gd name="adj" fmla="val 50000"/>
            </a:avLst>
          </a:prstGeom>
          <a:solidFill>
            <a:srgbClr val="6FA8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g8d68d484f4_2_236"/>
          <p:cNvSpPr/>
          <p:nvPr/>
        </p:nvSpPr>
        <p:spPr>
          <a:xfrm rot="-3254158">
            <a:off x="10230541" y="2305946"/>
            <a:ext cx="715033" cy="2246097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g8d68d484f4_2_236"/>
          <p:cNvSpPr txBox="1"/>
          <p:nvPr/>
        </p:nvSpPr>
        <p:spPr>
          <a:xfrm>
            <a:off x="320000" y="5773675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Mathematics Mastery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9" name="Google Shape;339;g8d68d484f4_2_236"/>
          <p:cNvSpPr txBox="1"/>
          <p:nvPr/>
        </p:nvSpPr>
        <p:spPr>
          <a:xfrm>
            <a:off x="501775" y="1463275"/>
            <a:ext cx="5042400" cy="43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 dirty="0">
                <a:latin typeface="Montserrat"/>
                <a:ea typeface="Montserrat"/>
                <a:cs typeface="Montserrat"/>
                <a:sym typeface="Montserrat"/>
              </a:rPr>
              <a:t>What does a shape need to have to be a triangle?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25450" algn="l" rtl="0">
              <a:spcBef>
                <a:spcPts val="0"/>
              </a:spcBef>
              <a:spcAft>
                <a:spcPts val="0"/>
              </a:spcAft>
              <a:buSzPts val="3100"/>
              <a:buFont typeface="Montserrat"/>
              <a:buChar char="-"/>
            </a:pPr>
            <a:r>
              <a:rPr lang="en-GB" sz="3100" dirty="0">
                <a:latin typeface="Montserrat"/>
                <a:ea typeface="Montserrat"/>
                <a:cs typeface="Montserrat"/>
                <a:sym typeface="Montserrat"/>
              </a:rPr>
              <a:t>Three straight sides 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25450" algn="l" rtl="0">
              <a:spcBef>
                <a:spcPts val="0"/>
              </a:spcBef>
              <a:spcAft>
                <a:spcPts val="0"/>
              </a:spcAft>
              <a:buSzPts val="3100"/>
              <a:buFont typeface="Montserrat"/>
              <a:buChar char="-"/>
            </a:pPr>
            <a:r>
              <a:rPr lang="en-GB" sz="3100" dirty="0">
                <a:latin typeface="Montserrat"/>
                <a:ea typeface="Montserrat"/>
                <a:cs typeface="Montserrat"/>
                <a:sym typeface="Montserrat"/>
              </a:rPr>
              <a:t>Three vertices 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1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dirty="0">
                <a:latin typeface="Montserrat"/>
                <a:ea typeface="Montserrat"/>
                <a:cs typeface="Montserrat"/>
                <a:sym typeface="Montserrat"/>
              </a:rPr>
              <a:t>	</a:t>
            </a:r>
            <a:endParaRPr sz="23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42" name="Google Shape;342;g8d68d484f4_2_236"/>
          <p:cNvSpPr txBox="1"/>
          <p:nvPr/>
        </p:nvSpPr>
        <p:spPr>
          <a:xfrm>
            <a:off x="7925200" y="450050"/>
            <a:ext cx="4649100" cy="79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What’s the same? 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What’s different?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8b3cec965b_0_2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10</a:t>
            </a:fld>
            <a:endParaRPr/>
          </a:p>
        </p:txBody>
      </p:sp>
      <p:sp>
        <p:nvSpPr>
          <p:cNvPr id="348" name="Google Shape;348;g8b3cec965b_0_28"/>
          <p:cNvSpPr/>
          <p:nvPr/>
        </p:nvSpPr>
        <p:spPr>
          <a:xfrm>
            <a:off x="501775" y="367425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Which of these are triangles?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g8b3cec965b_0_28"/>
          <p:cNvSpPr txBox="1"/>
          <p:nvPr/>
        </p:nvSpPr>
        <p:spPr>
          <a:xfrm>
            <a:off x="347525" y="581745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Mathematics Mastery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50" name="Google Shape;350;g8b3cec965b_0_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1100" y="1056075"/>
            <a:ext cx="10551475" cy="48880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8d68d484f4_2_32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11</a:t>
            </a:fld>
            <a:endParaRPr/>
          </a:p>
        </p:txBody>
      </p:sp>
      <p:sp>
        <p:nvSpPr>
          <p:cNvPr id="359" name="Google Shape;359;g8d68d484f4_2_322"/>
          <p:cNvSpPr/>
          <p:nvPr/>
        </p:nvSpPr>
        <p:spPr>
          <a:xfrm>
            <a:off x="501775" y="334375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Which of these are oblongs?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g8d68d484f4_2_322"/>
          <p:cNvSpPr txBox="1"/>
          <p:nvPr/>
        </p:nvSpPr>
        <p:spPr>
          <a:xfrm>
            <a:off x="413600" y="594325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Mathematics Mastery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61" name="Google Shape;361;g8d68d484f4_2_3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65463" y="1082800"/>
            <a:ext cx="9461075" cy="478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8b3cec965b_0_1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12</a:t>
            </a:fld>
            <a:endParaRPr/>
          </a:p>
        </p:txBody>
      </p:sp>
      <p:sp>
        <p:nvSpPr>
          <p:cNvPr id="369" name="Google Shape;369;g8b3cec965b_0_18"/>
          <p:cNvSpPr/>
          <p:nvPr/>
        </p:nvSpPr>
        <p:spPr>
          <a:xfrm>
            <a:off x="481075" y="81800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g8b3cec965b_0_18"/>
          <p:cNvSpPr txBox="1"/>
          <p:nvPr/>
        </p:nvSpPr>
        <p:spPr>
          <a:xfrm>
            <a:off x="264900" y="5977838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Mathematics Mastery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71" name="Google Shape;371;g8b3cec965b_0_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81092" y="857232"/>
            <a:ext cx="9357374" cy="5213150"/>
          </a:xfrm>
          <a:prstGeom prst="rect">
            <a:avLst/>
          </a:prstGeom>
          <a:noFill/>
          <a:ln>
            <a:noFill/>
          </a:ln>
        </p:spPr>
      </p:pic>
      <p:sp>
        <p:nvSpPr>
          <p:cNvPr id="372" name="Google Shape;372;g8b3cec965b_0_18"/>
          <p:cNvSpPr txBox="1"/>
          <p:nvPr/>
        </p:nvSpPr>
        <p:spPr>
          <a:xfrm>
            <a:off x="2235550" y="1366175"/>
            <a:ext cx="3187800" cy="5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3" name="Google Shape;373;g8b3cec965b_0_18"/>
          <p:cNvSpPr txBox="1"/>
          <p:nvPr/>
        </p:nvSpPr>
        <p:spPr>
          <a:xfrm>
            <a:off x="2753025" y="1062050"/>
            <a:ext cx="2359800" cy="5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>
                <a:latin typeface="Montserrat"/>
                <a:ea typeface="Montserrat"/>
                <a:cs typeface="Montserrat"/>
                <a:sym typeface="Montserrat"/>
              </a:rPr>
              <a:t>is a triangle </a:t>
            </a:r>
            <a:endParaRPr sz="29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4" name="Google Shape;374;g8b3cec965b_0_18"/>
          <p:cNvSpPr txBox="1"/>
          <p:nvPr/>
        </p:nvSpPr>
        <p:spPr>
          <a:xfrm>
            <a:off x="6859650" y="1062050"/>
            <a:ext cx="3573000" cy="5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>
                <a:latin typeface="Montserrat"/>
                <a:ea typeface="Montserrat"/>
                <a:cs typeface="Montserrat"/>
                <a:sym typeface="Montserrat"/>
              </a:rPr>
              <a:t>is not a triangle </a:t>
            </a:r>
            <a:endParaRPr sz="29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6" name="Google Shape;376;g8b3cec965b_0_18"/>
          <p:cNvSpPr/>
          <p:nvPr/>
        </p:nvSpPr>
        <p:spPr>
          <a:xfrm>
            <a:off x="1417325" y="4740175"/>
            <a:ext cx="1335600" cy="11919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8"/>
          <p:cNvSpPr txBox="1"/>
          <p:nvPr/>
        </p:nvSpPr>
        <p:spPr>
          <a:xfrm>
            <a:off x="3378979" y="401491"/>
            <a:ext cx="53852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</a:t>
            </a:r>
            <a:r>
              <a:rPr lang="en-GB" sz="4000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complete your task</a:t>
            </a:r>
            <a:endParaRPr sz="4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2" name="Google Shape;382;p8"/>
          <p:cNvSpPr txBox="1"/>
          <p:nvPr/>
        </p:nvSpPr>
        <p:spPr>
          <a:xfrm>
            <a:off x="624533" y="6391100"/>
            <a:ext cx="4407200" cy="2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endParaRPr sz="1067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383" name="Google Shape;383;p8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58"/>
          <a:stretch/>
        </p:blipFill>
        <p:spPr>
          <a:xfrm>
            <a:off x="4907235" y="2080249"/>
            <a:ext cx="2377530" cy="2992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8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04443" y="5255853"/>
            <a:ext cx="487328" cy="830447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8"/>
          <p:cNvSpPr txBox="1"/>
          <p:nvPr/>
        </p:nvSpPr>
        <p:spPr>
          <a:xfrm>
            <a:off x="3841716" y="5333817"/>
            <a:ext cx="5557200" cy="5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7"/>
              <a:buFont typeface="Arial"/>
              <a:buNone/>
            </a:pPr>
            <a:r>
              <a:rPr lang="en-GB" sz="2667" b="1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Carry on</a:t>
            </a:r>
            <a:r>
              <a:rPr lang="en-GB" sz="2667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667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once you’re finished</a:t>
            </a:r>
            <a:endParaRPr sz="2667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8d68d484f4_2_36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14</a:t>
            </a:fld>
            <a:endParaRPr/>
          </a:p>
        </p:txBody>
      </p:sp>
      <p:sp>
        <p:nvSpPr>
          <p:cNvPr id="391" name="Google Shape;391;g8d68d484f4_2_360"/>
          <p:cNvSpPr/>
          <p:nvPr/>
        </p:nvSpPr>
        <p:spPr>
          <a:xfrm>
            <a:off x="481075" y="0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Answers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2" name="Google Shape;392;g8d68d484f4_2_360"/>
          <p:cNvSpPr txBox="1"/>
          <p:nvPr/>
        </p:nvSpPr>
        <p:spPr>
          <a:xfrm>
            <a:off x="481075" y="604045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latin typeface="Montserrat"/>
                <a:ea typeface="Montserrat"/>
                <a:cs typeface="Montserrat"/>
                <a:sym typeface="Montserrat"/>
              </a:rPr>
              <a:t>Source: Mathematics Mastery</a:t>
            </a: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93" name="Google Shape;393;g8d68d484f4_2_3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17313" y="673700"/>
            <a:ext cx="9357374" cy="5213150"/>
          </a:xfrm>
          <a:prstGeom prst="rect">
            <a:avLst/>
          </a:prstGeom>
          <a:noFill/>
          <a:ln>
            <a:noFill/>
          </a:ln>
        </p:spPr>
      </p:pic>
      <p:sp>
        <p:nvSpPr>
          <p:cNvPr id="394" name="Google Shape;394;g8d68d484f4_2_360"/>
          <p:cNvSpPr txBox="1"/>
          <p:nvPr/>
        </p:nvSpPr>
        <p:spPr>
          <a:xfrm>
            <a:off x="2235550" y="1366175"/>
            <a:ext cx="3187800" cy="5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5" name="Google Shape;395;g8d68d484f4_2_360"/>
          <p:cNvSpPr txBox="1"/>
          <p:nvPr/>
        </p:nvSpPr>
        <p:spPr>
          <a:xfrm>
            <a:off x="2753025" y="1062050"/>
            <a:ext cx="2359800" cy="5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>
                <a:latin typeface="Montserrat"/>
                <a:ea typeface="Montserrat"/>
                <a:cs typeface="Montserrat"/>
                <a:sym typeface="Montserrat"/>
              </a:rPr>
              <a:t>is a triangle </a:t>
            </a:r>
            <a:endParaRPr sz="29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6" name="Google Shape;396;g8d68d484f4_2_360"/>
          <p:cNvSpPr txBox="1"/>
          <p:nvPr/>
        </p:nvSpPr>
        <p:spPr>
          <a:xfrm>
            <a:off x="6859650" y="1062050"/>
            <a:ext cx="3573000" cy="5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>
                <a:latin typeface="Montserrat"/>
                <a:ea typeface="Montserrat"/>
                <a:cs typeface="Montserrat"/>
                <a:sym typeface="Montserrat"/>
              </a:rPr>
              <a:t>is not a triangle </a:t>
            </a:r>
            <a:endParaRPr sz="29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97" name="Google Shape;397;g8d68d484f4_2_3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19612" y="1933575"/>
            <a:ext cx="971550" cy="942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g8d68d484f4_2_3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94162" y="1902338"/>
            <a:ext cx="1112513" cy="5927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g8d68d484f4_2_36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525937" y="1809750"/>
            <a:ext cx="1057275" cy="106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g8d68d484f4_2_36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40862" y="1809750"/>
            <a:ext cx="1112513" cy="451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g8d68d484f4_2_36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859662" y="2817875"/>
            <a:ext cx="51435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g8d68d484f4_2_36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615162" y="3624250"/>
            <a:ext cx="1112513" cy="1074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g8d68d484f4_2_36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569149" y="2397150"/>
            <a:ext cx="1112513" cy="79195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g8d68d484f4_2_36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427937" y="2876550"/>
            <a:ext cx="552450" cy="186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g8d68d484f4_2_360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9271137" y="2886075"/>
            <a:ext cx="561975" cy="108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5DF9A57-47B7-4889-9EBF-9CAA080C4F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0C6CEA-E21C-41DF-B33E-8164318E75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694A109-E303-452C-80FC-3FED7B7EF6E9}">
  <ds:schemaRefs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purl.org/dc/terms/"/>
    <ds:schemaRef ds:uri="dfe88c32-074c-41fb-91ee-851547df7c55"/>
    <ds:schemaRef ds:uri="1db3778a-6a24-4db4-a392-ec848339ab76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589</Words>
  <Application>Microsoft Office PowerPoint</Application>
  <PresentationFormat>Widescreen</PresentationFormat>
  <Paragraphs>115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Montserrat</vt:lpstr>
      <vt:lpstr>Montserrat SemiBold</vt:lpstr>
      <vt:lpstr>Calibri</vt:lpstr>
      <vt:lpstr>Montserrat Medium</vt:lpstr>
      <vt:lpstr>NTPreCursivefk</vt:lpstr>
      <vt:lpstr>Oak National Academy v2</vt:lpstr>
      <vt:lpstr>1_Oak National Academy v2</vt:lpstr>
      <vt:lpstr>Oak National Academy v2</vt:lpstr>
      <vt:lpstr>To describe and classify 2-D shapes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describe and classify 2-D shapes</dc:title>
  <dc:creator>Kate Jones</dc:creator>
  <cp:lastModifiedBy>HP</cp:lastModifiedBy>
  <cp:revision>2</cp:revision>
  <dcterms:created xsi:type="dcterms:W3CDTF">2020-07-05T17:07:10Z</dcterms:created>
  <dcterms:modified xsi:type="dcterms:W3CDTF">2020-11-14T12:12:03Z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