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4"/>
    <p:sldMasterId id="2147483674" r:id="rId5"/>
  </p:sldMasterIdLst>
  <p:notesMasterIdLst>
    <p:notesMasterId r:id="rId1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6858000" cy="9144000"/>
  <p:embeddedFontLst>
    <p:embeddedFont>
      <p:font typeface="Montserrat" panose="020B0604020202020204" charset="0"/>
      <p:regular r:id="rId20"/>
      <p:bold r:id="rId21"/>
      <p:italic r:id="rId22"/>
      <p:boldItalic r:id="rId23"/>
    </p:embeddedFont>
    <p:embeddedFont>
      <p:font typeface="Montserrat SemiBold" panose="020B060402020202020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Montserrat Medium" panose="020B0604020202020204" charset="0"/>
      <p:regular r:id="rId32"/>
      <p:bold r:id="rId33"/>
      <p:italic r:id="rId34"/>
      <p:boldItalic r:id="rId35"/>
    </p:embeddedFont>
    <p:embeddedFont>
      <p:font typeface="NTPreCursivefk" panose="03000400000000000000" pitchFamily="66" charset="0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84" y="1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7.fntdata"/><Relationship Id="rId39" Type="http://schemas.openxmlformats.org/officeDocument/2006/relationships/theme" Target="theme/theme1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621523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8297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Let’s check what we’re going to do today…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04720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6342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4" name="Google Shape;17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7355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bc40fdbe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0" name="Google Shape;190;g8bc40fdbe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9626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72485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8bbe778be0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1" name="Google Shape;211;g8bbe778be0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0541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8bbe778be0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g8bbe778be0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1192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8bbe778be0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0" name="Google Shape;240;g8bbe778be0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2037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8bbe778be0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g8bbe778be0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99614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8321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16395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8bbe778be0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g8bbe778be0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469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5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2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To Recognise, Name and Describe 3-D Shapes </a:t>
            </a:r>
            <a:r>
              <a:rPr lang="en-GB">
                <a:solidFill>
                  <a:srgbClr val="666666"/>
                </a:solidFill>
              </a:rPr>
              <a:t> </a:t>
            </a:r>
            <a:endParaRPr>
              <a:solidFill>
                <a:srgbClr val="666666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chemeClr val="dk2"/>
                </a:solidFill>
              </a:rPr>
              <a:t>Mathematics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51" name="Google Shape;151;p28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chemeClr val="dk2"/>
                </a:solidFill>
              </a:rPr>
              <a:t>Miss Charlton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2" y="226900"/>
            <a:ext cx="5908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062875" y="1385150"/>
            <a:ext cx="8130600" cy="740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Learn the vocabulary of shape properties </a:t>
            </a:r>
            <a:endParaRPr sz="28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062875" y="2545925"/>
            <a:ext cx="8130600" cy="795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Use the language to describe 3-D shapes</a:t>
            </a:r>
            <a:endParaRPr sz="28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063000" y="3872675"/>
            <a:ext cx="8130600" cy="7407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833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 </a:t>
            </a:r>
            <a:endParaRPr sz="2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9"/>
          <p:cNvSpPr txBox="1"/>
          <p:nvPr/>
        </p:nvSpPr>
        <p:spPr>
          <a:xfrm>
            <a:off x="2063000" y="5087900"/>
            <a:ext cx="8130600" cy="740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833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End of Lesson Quiz </a:t>
            </a:r>
            <a:endParaRPr sz="2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2" name="Google Shape;162;p29"/>
          <p:cNvCxnSpPr>
            <a:stCxn id="158" idx="2"/>
            <a:endCxn id="159" idx="0"/>
          </p:cNvCxnSpPr>
          <p:nvPr/>
        </p:nvCxnSpPr>
        <p:spPr>
          <a:xfrm>
            <a:off x="6128175" y="2125850"/>
            <a:ext cx="0" cy="4200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>
            <a:stCxn id="159" idx="2"/>
            <a:endCxn id="160" idx="0"/>
          </p:cNvCxnSpPr>
          <p:nvPr/>
        </p:nvCxnSpPr>
        <p:spPr>
          <a:xfrm>
            <a:off x="6128175" y="3341225"/>
            <a:ext cx="0" cy="531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9"/>
          <p:cNvCxnSpPr>
            <a:stCxn id="160" idx="2"/>
            <a:endCxn id="161" idx="0"/>
          </p:cNvCxnSpPr>
          <p:nvPr/>
        </p:nvCxnSpPr>
        <p:spPr>
          <a:xfrm>
            <a:off x="6128300" y="4613375"/>
            <a:ext cx="0" cy="474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5" y="226900"/>
            <a:ext cx="4666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874950" y="2198700"/>
            <a:ext cx="10442100" cy="24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Today is an explorative task so you will just need your mathematical language and the shape pictures provided! </a:t>
            </a:r>
            <a:endParaRPr sz="35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177" name="Google Shape;177;p31"/>
          <p:cNvSpPr/>
          <p:nvPr/>
        </p:nvSpPr>
        <p:spPr>
          <a:xfrm>
            <a:off x="398283" y="226900"/>
            <a:ext cx="4255460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Star words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31"/>
          <p:cNvSpPr txBox="1"/>
          <p:nvPr/>
        </p:nvSpPr>
        <p:spPr>
          <a:xfrm>
            <a:off x="866568" y="1839889"/>
            <a:ext cx="3318900" cy="26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face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surface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vertices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9" name="Google Shape;179;p31"/>
          <p:cNvSpPr txBox="1"/>
          <p:nvPr/>
        </p:nvSpPr>
        <p:spPr>
          <a:xfrm>
            <a:off x="4128001" y="1627805"/>
            <a:ext cx="3000000" cy="27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curved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flat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0" name="Google Shape;18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4366" y="4775738"/>
            <a:ext cx="990598" cy="82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60177" y="507100"/>
            <a:ext cx="990598" cy="82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2607" y="1328498"/>
            <a:ext cx="535399" cy="44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2982" y="3273597"/>
            <a:ext cx="990598" cy="82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5200" y="1627805"/>
            <a:ext cx="424774" cy="352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50778" y="4268750"/>
            <a:ext cx="722800" cy="66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9334" y="5157627"/>
            <a:ext cx="990598" cy="82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9336" y="215000"/>
            <a:ext cx="990600" cy="90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93" name="Google Shape;193;p32"/>
          <p:cNvSpPr/>
          <p:nvPr/>
        </p:nvSpPr>
        <p:spPr>
          <a:xfrm>
            <a:off x="398275" y="226900"/>
            <a:ext cx="10882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sing the 3-D shape song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…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32"/>
          <p:cNvSpPr txBox="1"/>
          <p:nvPr/>
        </p:nvSpPr>
        <p:spPr>
          <a:xfrm>
            <a:off x="1154275" y="2962275"/>
            <a:ext cx="10126800" cy="108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50">
                <a:solidFill>
                  <a:schemeClr val="dk2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With you parents’ permission, head over to your worksheet and watch the ‘Singing Walrus 3-D Shape Song’ video. See if you can sing along!</a:t>
            </a:r>
            <a:endParaRPr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sp>
        <p:nvSpPr>
          <p:cNvPr id="200" name="Google Shape;200;p33"/>
          <p:cNvSpPr/>
          <p:nvPr/>
        </p:nvSpPr>
        <p:spPr>
          <a:xfrm>
            <a:off x="398270" y="226900"/>
            <a:ext cx="10833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</a:t>
            </a: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the properties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3420882">
            <a:off x="6920676" y="3440706"/>
            <a:ext cx="3097447" cy="1785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1281071" y="3077375"/>
            <a:ext cx="2832205" cy="289585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33"/>
          <p:cNvSpPr txBox="1"/>
          <p:nvPr/>
        </p:nvSpPr>
        <p:spPr>
          <a:xfrm>
            <a:off x="4711075" y="136735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cylinder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04" name="Google Shape;204;p33"/>
          <p:cNvCxnSpPr>
            <a:stCxn id="205" idx="2"/>
          </p:cNvCxnSpPr>
          <p:nvPr/>
        </p:nvCxnSpPr>
        <p:spPr>
          <a:xfrm flipH="1">
            <a:off x="8693700" y="2752900"/>
            <a:ext cx="1889400" cy="20907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06" name="Google Shape;206;p33"/>
          <p:cNvSpPr txBox="1"/>
          <p:nvPr/>
        </p:nvSpPr>
        <p:spPr>
          <a:xfrm>
            <a:off x="858900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surface</a:t>
            </a:r>
            <a:r>
              <a:rPr lang="en-GB" sz="3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5" name="Google Shape;205;p33"/>
          <p:cNvSpPr txBox="1"/>
          <p:nvPr/>
        </p:nvSpPr>
        <p:spPr>
          <a:xfrm>
            <a:off x="9467850" y="1831300"/>
            <a:ext cx="22305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surface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07" name="Google Shape;207;p33"/>
          <p:cNvCxnSpPr/>
          <p:nvPr/>
        </p:nvCxnSpPr>
        <p:spPr>
          <a:xfrm>
            <a:off x="2016000" y="2633150"/>
            <a:ext cx="944100" cy="17757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08" name="Google Shape;208;p33"/>
          <p:cNvSpPr txBox="1"/>
          <p:nvPr/>
        </p:nvSpPr>
        <p:spPr>
          <a:xfrm>
            <a:off x="221100" y="57509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7</a:t>
            </a:fld>
            <a:endParaRPr/>
          </a:p>
        </p:txBody>
      </p:sp>
      <p:sp>
        <p:nvSpPr>
          <p:cNvPr id="214" name="Google Shape;214;p34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 the properties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34"/>
          <p:cNvSpPr txBox="1"/>
          <p:nvPr/>
        </p:nvSpPr>
        <p:spPr>
          <a:xfrm>
            <a:off x="1931850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cube 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16" name="Google Shape;21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4925" y="2688675"/>
            <a:ext cx="2333625" cy="22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4"/>
          <p:cNvSpPr txBox="1"/>
          <p:nvPr/>
        </p:nvSpPr>
        <p:spPr>
          <a:xfrm>
            <a:off x="8385475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cuboid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18" name="Google Shape;21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40275" y="2995788"/>
            <a:ext cx="2372596" cy="16813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9" name="Google Shape;219;p34"/>
          <p:cNvCxnSpPr/>
          <p:nvPr/>
        </p:nvCxnSpPr>
        <p:spPr>
          <a:xfrm rot="10800000">
            <a:off x="3634675" y="4077775"/>
            <a:ext cx="1643700" cy="1345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0" name="Google Shape;220;p34"/>
          <p:cNvCxnSpPr/>
          <p:nvPr/>
        </p:nvCxnSpPr>
        <p:spPr>
          <a:xfrm rot="10800000" flipH="1">
            <a:off x="7327625" y="4077775"/>
            <a:ext cx="1395900" cy="1304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21" name="Google Shape;221;p34"/>
          <p:cNvSpPr txBox="1"/>
          <p:nvPr/>
        </p:nvSpPr>
        <p:spPr>
          <a:xfrm>
            <a:off x="5496875" y="5153175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faces </a:t>
            </a:r>
            <a:endParaRPr sz="3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2" name="Google Shape;222;p34"/>
          <p:cNvSpPr/>
          <p:nvPr/>
        </p:nvSpPr>
        <p:spPr>
          <a:xfrm>
            <a:off x="3518900" y="2744700"/>
            <a:ext cx="647100" cy="476100"/>
          </a:xfrm>
          <a:prstGeom prst="ellipse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34"/>
          <p:cNvSpPr/>
          <p:nvPr/>
        </p:nvSpPr>
        <p:spPr>
          <a:xfrm>
            <a:off x="2056750" y="2638500"/>
            <a:ext cx="647100" cy="476100"/>
          </a:xfrm>
          <a:prstGeom prst="ellipse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34"/>
          <p:cNvSpPr/>
          <p:nvPr/>
        </p:nvSpPr>
        <p:spPr>
          <a:xfrm>
            <a:off x="1409650" y="4677075"/>
            <a:ext cx="647100" cy="476100"/>
          </a:xfrm>
          <a:prstGeom prst="ellipse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34"/>
          <p:cNvSpPr txBox="1"/>
          <p:nvPr/>
        </p:nvSpPr>
        <p:spPr>
          <a:xfrm>
            <a:off x="5053825" y="287655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vertices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6" name="Google Shape;226;p34"/>
          <p:cNvSpPr txBox="1"/>
          <p:nvPr/>
        </p:nvSpPr>
        <p:spPr>
          <a:xfrm>
            <a:off x="204100" y="5588388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8</a:t>
            </a:fld>
            <a:endParaRPr/>
          </a:p>
        </p:txBody>
      </p:sp>
      <p:sp>
        <p:nvSpPr>
          <p:cNvPr id="232" name="Google Shape;232;p35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What’s the same and what’s different?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35"/>
          <p:cNvSpPr txBox="1"/>
          <p:nvPr/>
        </p:nvSpPr>
        <p:spPr>
          <a:xfrm>
            <a:off x="1931850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cube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4" name="Google Shape;234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4925" y="2688675"/>
            <a:ext cx="2333625" cy="22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5"/>
          <p:cNvSpPr txBox="1"/>
          <p:nvPr/>
        </p:nvSpPr>
        <p:spPr>
          <a:xfrm>
            <a:off x="8385475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cuboid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6" name="Google Shape;236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40275" y="2995788"/>
            <a:ext cx="2372596" cy="16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5"/>
          <p:cNvSpPr txBox="1"/>
          <p:nvPr/>
        </p:nvSpPr>
        <p:spPr>
          <a:xfrm>
            <a:off x="314475" y="55039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9</a:t>
            </a:fld>
            <a:endParaRPr/>
          </a:p>
        </p:txBody>
      </p:sp>
      <p:sp>
        <p:nvSpPr>
          <p:cNvPr id="243" name="Google Shape;243;p36"/>
          <p:cNvSpPr txBox="1"/>
          <p:nvPr/>
        </p:nvSpPr>
        <p:spPr>
          <a:xfrm>
            <a:off x="1931850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cone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4" name="Google Shape;244;p36"/>
          <p:cNvSpPr txBox="1"/>
          <p:nvPr/>
        </p:nvSpPr>
        <p:spPr>
          <a:xfrm>
            <a:off x="8385475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sphere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5" name="Google Shape;24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4150" y="2790325"/>
            <a:ext cx="2668100" cy="266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81975" y="2762300"/>
            <a:ext cx="2571750" cy="272415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6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 the properties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6"/>
          <p:cNvSpPr txBox="1"/>
          <p:nvPr/>
        </p:nvSpPr>
        <p:spPr>
          <a:xfrm>
            <a:off x="430125" y="59166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10</a:t>
            </a:fld>
            <a:endParaRPr/>
          </a:p>
        </p:txBody>
      </p:sp>
      <p:sp>
        <p:nvSpPr>
          <p:cNvPr id="254" name="Google Shape;254;p37"/>
          <p:cNvSpPr txBox="1"/>
          <p:nvPr/>
        </p:nvSpPr>
        <p:spPr>
          <a:xfrm>
            <a:off x="5053825" y="1737900"/>
            <a:ext cx="2420400" cy="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pyramid</a:t>
            </a: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37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 the properties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6" name="Google Shape;25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7161" y="2374875"/>
            <a:ext cx="3893700" cy="389370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37"/>
          <p:cNvSpPr txBox="1"/>
          <p:nvPr/>
        </p:nvSpPr>
        <p:spPr>
          <a:xfrm>
            <a:off x="331000" y="56522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11</a:t>
            </a:fld>
            <a:endParaRPr/>
          </a:p>
        </p:txBody>
      </p:sp>
      <p:sp>
        <p:nvSpPr>
          <p:cNvPr id="263" name="Google Shape;263;p38"/>
          <p:cNvSpPr/>
          <p:nvPr/>
        </p:nvSpPr>
        <p:spPr>
          <a:xfrm>
            <a:off x="237862" y="226900"/>
            <a:ext cx="12094274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4" name="Google Shape;26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875" y="2198712"/>
            <a:ext cx="2333625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2297513" y="2555887"/>
            <a:ext cx="2743200" cy="158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4275950" y="2490800"/>
            <a:ext cx="2647950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09125" y="2066925"/>
            <a:ext cx="257175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215275" y="2056562"/>
            <a:ext cx="2671925" cy="257979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8"/>
          <p:cNvSpPr txBox="1"/>
          <p:nvPr/>
        </p:nvSpPr>
        <p:spPr>
          <a:xfrm>
            <a:off x="342875" y="57183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9522" y="1071546"/>
            <a:ext cx="12612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NTPreCursivefk" pitchFamily="66" charset="0"/>
              </a:rPr>
              <a:t>Explore the shape. Which of these would be good for building a tower? Why?</a:t>
            </a:r>
          </a:p>
          <a:p>
            <a:r>
              <a:rPr lang="en-GB" sz="3200" dirty="0" smtClean="0">
                <a:latin typeface="NTPreCursivefk" pitchFamily="66" charset="0"/>
              </a:rPr>
              <a:t>Which wouldn’t work so well? Why?</a:t>
            </a:r>
            <a:endParaRPr lang="en-GB" sz="32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9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</a:t>
            </a: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5" name="Google Shape;275;p39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76" name="Google Shape;276;p39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9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9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 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13</a:t>
            </a:fld>
            <a:endParaRPr/>
          </a:p>
        </p:txBody>
      </p:sp>
      <p:pic>
        <p:nvPicPr>
          <p:cNvPr id="284" name="Google Shape;284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875" y="2056575"/>
            <a:ext cx="2333625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2297513" y="2413762"/>
            <a:ext cx="2743200" cy="158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4275975" y="2266125"/>
            <a:ext cx="2647950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09125" y="1842250"/>
            <a:ext cx="257175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215275" y="1914437"/>
            <a:ext cx="2671925" cy="257979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40"/>
          <p:cNvSpPr/>
          <p:nvPr/>
        </p:nvSpPr>
        <p:spPr>
          <a:xfrm>
            <a:off x="398272" y="226900"/>
            <a:ext cx="3720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nswers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0" name="Google Shape;290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685436" y="4692425"/>
            <a:ext cx="819150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274422" y="4692425"/>
            <a:ext cx="819150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938185" y="4692425"/>
            <a:ext cx="1143000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149297" y="4692425"/>
            <a:ext cx="1143000" cy="885825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0"/>
          <p:cNvSpPr txBox="1"/>
          <p:nvPr/>
        </p:nvSpPr>
        <p:spPr>
          <a:xfrm>
            <a:off x="182275" y="5800925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A0A7D62-52A0-4C0B-A828-3283763964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7D8C9E-C612-4564-9D71-CC4DB6D358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B50C470-A53D-4BE2-9D5D-8464CE481CD0}">
  <ds:schemaRefs>
    <ds:schemaRef ds:uri="dfe88c32-074c-41fb-91ee-851547df7c55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1db3778a-6a24-4db4-a392-ec848339ab76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195</Words>
  <Application>Microsoft Office PowerPoint</Application>
  <PresentationFormat>Widescreen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Montserrat</vt:lpstr>
      <vt:lpstr>Montserrat SemiBold</vt:lpstr>
      <vt:lpstr>Calibri</vt:lpstr>
      <vt:lpstr>Montserrat Medium</vt:lpstr>
      <vt:lpstr>NTPreCursivefk</vt:lpstr>
      <vt:lpstr>Oak National Academy v2</vt:lpstr>
      <vt:lpstr>1_Oak National Academy v2</vt:lpstr>
      <vt:lpstr>To Recognise, Name and Describe 3-D Shapes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Recognise, Name and Describe 3-D Shapes</dc:title>
  <dc:creator>Emma</dc:creator>
  <cp:lastModifiedBy>HP</cp:lastModifiedBy>
  <cp:revision>2</cp:revision>
  <dcterms:modified xsi:type="dcterms:W3CDTF">2020-11-14T12:08:46Z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