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3787438" cy="7715250"/>
  <p:notesSz cx="6858000" cy="9144000"/>
  <p:embeddedFontLst>
    <p:embeddedFont>
      <p:font typeface="Montserrat SemiBold" panose="020B060402020202020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Montserrat" panose="020B0604020202020204" charset="0"/>
      <p:regular r:id="rId28"/>
      <p:bold r:id="rId29"/>
      <p:italic r:id="rId30"/>
      <p:boldItalic r:id="rId31"/>
    </p:embeddedFont>
    <p:embeddedFont>
      <p:font typeface="Montserrat Medium" panose="020B0604020202020204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tableStyles" Target="tableStyles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602595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349fb42c9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349fb42c9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000">
              <a:solidFill>
                <a:srgbClr val="565656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561817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bc1ef7f2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g8bc1ef7f2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2446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be13092a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be13092ac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6622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88e62c19d8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88e62c19d8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4041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8492ddc17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8492ddc17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9628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8c1cd0ccac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8c1cd0ccac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75169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bc1ef7f2b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8bc1ef7f2b_0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6360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8c1cd0ccac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8c1cd0ccac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000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c1cd0ccac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8c1cd0ccac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202860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8c1cd0ccac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8c1cd0ccac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67329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8c1cd0cca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8c1cd0cca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2653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8c1cd0ccac_1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8c1cd0ccac_1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4944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8c1cd0ccac_1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8c1cd0ccac_1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22027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8c1cd0ccac_1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8c1cd0ccac_1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12502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8c1cd0ccac_1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8c1cd0ccac_1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9388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8bc1ef7f2b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5" name="Google Shape;305;g8bc1ef7f2b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1885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73beb17c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5" y="685800"/>
            <a:ext cx="61277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73beb17c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63709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92076" y="2157099"/>
            <a:ext cx="12403800" cy="279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Montserrat SemiBold"/>
              <a:buNone/>
              <a:defRPr sz="45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800"/>
              <a:buNone/>
              <a:defRPr sz="7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None/>
              <a:defRPr sz="27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692076" y="6157853"/>
            <a:ext cx="5957700" cy="929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1500"/>
              </a:spcBef>
              <a:spcAft>
                <a:spcPts val="0"/>
              </a:spcAft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5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5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5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5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5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5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500"/>
              </a:spcBef>
              <a:spcAft>
                <a:spcPts val="15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5" y="5426307"/>
            <a:ext cx="3538573" cy="192262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3117335" y="6688410"/>
            <a:ext cx="670800" cy="1026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37600" tIns="137600" rIns="137600" bIns="1376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692076" y="2157099"/>
            <a:ext cx="12403800" cy="4784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Montserrat SemiBold"/>
              <a:buNone/>
              <a:defRPr sz="45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559" cy="6286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12403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12403800" cy="447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59577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5957700" cy="447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>
              <a:spcBef>
                <a:spcPts val="1200"/>
              </a:spcBef>
              <a:spcAft>
                <a:spcPts val="0"/>
              </a:spcAft>
              <a:buSzPts val="1800"/>
              <a:buChar char="–"/>
              <a:defRPr sz="1800"/>
            </a:lvl5pPr>
            <a:lvl6pPr marL="2743200" lvl="5" indent="-342900"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6pPr>
            <a:lvl7pPr marL="3200400" lvl="6" indent="-32385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>
              <a:spcBef>
                <a:spcPts val="1200"/>
              </a:spcBef>
              <a:spcAft>
                <a:spcPts val="0"/>
              </a:spcAft>
              <a:buSzPts val="1800"/>
              <a:buChar char="–"/>
              <a:defRPr sz="1800"/>
            </a:lvl5pPr>
            <a:lvl6pPr marL="2743200" lvl="5" indent="-342900"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6pPr>
            <a:lvl7pPr marL="3200400" lvl="6" indent="-32385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12403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12403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683369" y="2143262"/>
            <a:ext cx="12412500" cy="60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ubTitle" idx="2"/>
          </p:nvPr>
        </p:nvSpPr>
        <p:spPr>
          <a:xfrm>
            <a:off x="692076" y="2823023"/>
            <a:ext cx="3898500" cy="6801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692076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00" tIns="135450" rIns="137600" bIns="137600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2pPr>
            <a:lvl3pPr marL="1371600" lvl="2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3pPr>
            <a:lvl4pPr marL="1828800" lvl="3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4pPr>
            <a:lvl5pPr marL="2286000" lvl="4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7pPr>
            <a:lvl8pPr marL="3657600" lvl="7" indent="-34290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8pPr>
            <a:lvl9pPr marL="4114800" lvl="8" indent="-34290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1800"/>
              <a:buChar char="–"/>
              <a:defRPr sz="18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ubTitle" idx="4"/>
          </p:nvPr>
        </p:nvSpPr>
        <p:spPr>
          <a:xfrm>
            <a:off x="4944771" y="2823023"/>
            <a:ext cx="3898500" cy="6801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5"/>
          </p:nvPr>
        </p:nvSpPr>
        <p:spPr>
          <a:xfrm>
            <a:off x="4944771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00" tIns="135450" rIns="137600" bIns="137600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2pPr>
            <a:lvl3pPr marL="1371600" lvl="2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3pPr>
            <a:lvl4pPr marL="1828800" lvl="3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4pPr>
            <a:lvl5pPr marL="2286000" lvl="4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7pPr>
            <a:lvl8pPr marL="3657600" lvl="7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8pPr>
            <a:lvl9pPr marL="4114800" lvl="8" indent="-342900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1800"/>
              <a:buChar char="–"/>
              <a:defRPr sz="18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6"/>
          </p:nvPr>
        </p:nvSpPr>
        <p:spPr>
          <a:xfrm>
            <a:off x="9197466" y="2823023"/>
            <a:ext cx="3898500" cy="6801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7"/>
          </p:nvPr>
        </p:nvSpPr>
        <p:spPr>
          <a:xfrm>
            <a:off x="9197466" y="3738719"/>
            <a:ext cx="3898500" cy="2889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37600" tIns="135450" rIns="137600" bIns="137600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2pPr>
            <a:lvl3pPr marL="1371600" lvl="2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3pPr>
            <a:lvl4pPr marL="1828800" lvl="3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4pPr>
            <a:lvl5pPr marL="2286000" lvl="4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7pPr>
            <a:lvl8pPr marL="3657600" lvl="7" indent="-342900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8pPr>
            <a:lvl9pPr marL="4114800" lvl="8" indent="-342900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SzPts val="1800"/>
              <a:buChar char="–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12403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1"/>
          </p:nvPr>
        </p:nvSpPr>
        <p:spPr>
          <a:xfrm>
            <a:off x="692076" y="2157099"/>
            <a:ext cx="4717200" cy="6801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692076" y="3104931"/>
            <a:ext cx="5957700" cy="78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ubTitle" idx="4"/>
          </p:nvPr>
        </p:nvSpPr>
        <p:spPr>
          <a:xfrm>
            <a:off x="692076" y="4006566"/>
            <a:ext cx="4717200" cy="6801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5"/>
          </p:nvPr>
        </p:nvSpPr>
        <p:spPr>
          <a:xfrm>
            <a:off x="692076" y="4954399"/>
            <a:ext cx="5957700" cy="789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 rtl="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 rtl="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 rtl="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 rtl="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6"/>
          </p:nvPr>
        </p:nvSpPr>
        <p:spPr>
          <a:xfrm>
            <a:off x="8377333" y="4766309"/>
            <a:ext cx="4718700" cy="591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ubTitle" idx="7"/>
          </p:nvPr>
        </p:nvSpPr>
        <p:spPr>
          <a:xfrm>
            <a:off x="8377333" y="5526053"/>
            <a:ext cx="4718700" cy="591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12403800" cy="122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ubTitle" idx="1"/>
          </p:nvPr>
        </p:nvSpPr>
        <p:spPr>
          <a:xfrm>
            <a:off x="692076" y="2157099"/>
            <a:ext cx="4717200" cy="6801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2"/>
          </p:nvPr>
        </p:nvSpPr>
        <p:spPr>
          <a:xfrm>
            <a:off x="692076" y="3104931"/>
            <a:ext cx="5957700" cy="94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 rtl="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 rtl="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 rtl="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 rtl="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801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 rtl="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 rtl="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 rtl="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 rtl="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ubTitle" idx="5"/>
          </p:nvPr>
        </p:nvSpPr>
        <p:spPr>
          <a:xfrm>
            <a:off x="692076" y="4428304"/>
            <a:ext cx="4717200" cy="6801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6"/>
          </p:nvPr>
        </p:nvSpPr>
        <p:spPr>
          <a:xfrm>
            <a:off x="692076" y="5376136"/>
            <a:ext cx="5957700" cy="94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 rtl="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 rtl="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 rtl="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 rtl="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801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37600" tIns="135450" rIns="137600" bIns="1376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8"/>
          </p:nvPr>
        </p:nvSpPr>
        <p:spPr>
          <a:xfrm>
            <a:off x="7138276" y="5376136"/>
            <a:ext cx="5957700" cy="94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 rtl="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 rtl="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 rtl="0">
              <a:spcBef>
                <a:spcPts val="12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rtl="0">
              <a:spcBef>
                <a:spcPts val="900"/>
              </a:spcBef>
              <a:spcAft>
                <a:spcPts val="0"/>
              </a:spcAft>
              <a:buSzPts val="1800"/>
              <a:buChar char="–"/>
              <a:defRPr/>
            </a:lvl6pPr>
            <a:lvl7pPr marL="3200400" lvl="6" indent="-323850" rtl="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 rtl="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 rtl="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692076" y="669561"/>
            <a:ext cx="5957700" cy="122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5957700" cy="4471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>
              <a:spcBef>
                <a:spcPts val="1500"/>
              </a:spcBef>
              <a:spcAft>
                <a:spcPts val="0"/>
              </a:spcAft>
              <a:buSzPts val="2400"/>
              <a:buChar char="–"/>
              <a:defRPr/>
            </a:lvl2pPr>
            <a:lvl3pPr marL="1371600" lvl="2" indent="-361950">
              <a:spcBef>
                <a:spcPts val="1500"/>
              </a:spcBef>
              <a:spcAft>
                <a:spcPts val="0"/>
              </a:spcAft>
              <a:buSzPts val="2100"/>
              <a:buChar char="–"/>
              <a:defRPr/>
            </a:lvl3pPr>
            <a:lvl4pPr marL="1828800" lvl="3" indent="-361950">
              <a:spcBef>
                <a:spcPts val="1200"/>
              </a:spcBef>
              <a:spcAft>
                <a:spcPts val="0"/>
              </a:spcAft>
              <a:buSzPts val="2100"/>
              <a:buChar char="–"/>
              <a:defRPr/>
            </a:lvl4pPr>
            <a:lvl5pPr marL="2286000" lvl="4" indent="-342900">
              <a:spcBef>
                <a:spcPts val="1200"/>
              </a:spcBef>
              <a:spcAft>
                <a:spcPts val="0"/>
              </a:spcAft>
              <a:buSzPts val="1800"/>
              <a:buChar char="–"/>
              <a:defRPr sz="1800"/>
            </a:lvl5pPr>
            <a:lvl6pPr marL="2743200" lvl="5" indent="-342900">
              <a:spcBef>
                <a:spcPts val="900"/>
              </a:spcBef>
              <a:spcAft>
                <a:spcPts val="0"/>
              </a:spcAft>
              <a:buSzPts val="1800"/>
              <a:buChar char="–"/>
              <a:defRPr sz="1800"/>
            </a:lvl6pPr>
            <a:lvl7pPr marL="3200400" lvl="6" indent="-323850">
              <a:spcBef>
                <a:spcPts val="900"/>
              </a:spcBef>
              <a:spcAft>
                <a:spcPts val="0"/>
              </a:spcAft>
              <a:buSzPts val="1500"/>
              <a:buChar char="–"/>
              <a:defRPr/>
            </a:lvl7pPr>
            <a:lvl8pPr marL="3657600" lvl="7" indent="-323850">
              <a:spcBef>
                <a:spcPts val="600"/>
              </a:spcBef>
              <a:spcAft>
                <a:spcPts val="0"/>
              </a:spcAft>
              <a:buSzPts val="1500"/>
              <a:buChar char="–"/>
              <a:defRPr/>
            </a:lvl8pPr>
            <a:lvl9pPr marL="4114800" lvl="8" indent="-304800">
              <a:spcBef>
                <a:spcPts val="600"/>
              </a:spcBef>
              <a:spcAft>
                <a:spcPts val="300"/>
              </a:spcAft>
              <a:buSzPts val="12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739235" y="1649491"/>
            <a:ext cx="12356700" cy="51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54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5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5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5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5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5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5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500"/>
              </a:spcBef>
              <a:spcAft>
                <a:spcPts val="15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71" name="Google Shape;71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559" cy="62861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12902552" y="7124361"/>
            <a:ext cx="827400" cy="5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sldNum" idx="12"/>
          </p:nvPr>
        </p:nvSpPr>
        <p:spPr>
          <a:xfrm>
            <a:off x="12902552" y="7124361"/>
            <a:ext cx="827400" cy="5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 point"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81" name="Google Shape;81;p14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559" cy="628617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12902552" y="7124361"/>
            <a:ext cx="827400" cy="5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2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92076" y="667499"/>
            <a:ext cx="12403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Montserrat"/>
              <a:buNone/>
              <a:defRPr sz="33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Montserrat Medium"/>
              <a:buNone/>
              <a:defRPr sz="4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92076" y="2157099"/>
            <a:ext cx="12403800" cy="44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810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●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8100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6195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6195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ontserrat"/>
              <a:buChar char="–"/>
              <a:defRPr sz="21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429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–"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4290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–"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2385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Montserrat"/>
              <a:buChar char="–"/>
              <a:defRPr sz="1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2385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Montserrat"/>
              <a:buChar char="–"/>
              <a:defRPr sz="1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048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13124760" y="6754035"/>
            <a:ext cx="336559" cy="62861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36">
          <p15:clr>
            <a:srgbClr val="EA4335"/>
          </p15:clr>
        </p15:guide>
        <p15:guide id="2" pos="8249">
          <p15:clr>
            <a:srgbClr val="EA4335"/>
          </p15:clr>
        </p15:guide>
        <p15:guide id="3" orient="horz" pos="420">
          <p15:clr>
            <a:srgbClr val="EA4335"/>
          </p15:clr>
        </p15:guide>
        <p15:guide id="4" orient="horz" pos="1359">
          <p15:clr>
            <a:srgbClr val="EA4335"/>
          </p15:clr>
        </p15:guide>
        <p15:guide id="5" orient="horz" pos="4175">
          <p15:clr>
            <a:srgbClr val="EA4335"/>
          </p15:clr>
        </p15:guide>
        <p15:guide id="6" orient="horz" pos="4529">
          <p15:clr>
            <a:srgbClr val="EA4335"/>
          </p15:clr>
        </p15:guide>
        <p15:guide id="7" orient="horz" pos="1039">
          <p15:clr>
            <a:srgbClr val="EA4335"/>
          </p15:clr>
        </p15:guide>
        <p15:guide id="8" pos="4189">
          <p15:clr>
            <a:srgbClr val="EA4335"/>
          </p15:clr>
        </p15:guide>
        <p15:guide id="9" pos="4497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5"/>
          <p:cNvSpPr txBox="1">
            <a:spLocks noGrp="1"/>
          </p:cNvSpPr>
          <p:nvPr>
            <p:ph type="ctrTitle"/>
          </p:nvPr>
        </p:nvSpPr>
        <p:spPr>
          <a:xfrm>
            <a:off x="692076" y="2157099"/>
            <a:ext cx="12403800" cy="152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To identify half, quarter and three quarter turns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Maths </a:t>
            </a:r>
            <a:r>
              <a:rPr lang="en-GB"/>
              <a:t>	</a:t>
            </a:r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subTitle" idx="2"/>
          </p:nvPr>
        </p:nvSpPr>
        <p:spPr>
          <a:xfrm>
            <a:off x="692076" y="6347255"/>
            <a:ext cx="4408800" cy="562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Miss Sidhu 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/>
          <p:nvPr/>
        </p:nvSpPr>
        <p:spPr>
          <a:xfrm>
            <a:off x="692066" y="1157595"/>
            <a:ext cx="74472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i="0" u="none" strike="noStrike" cap="none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700"/>
          </a:p>
        </p:txBody>
      </p:sp>
      <p:sp>
        <p:nvSpPr>
          <p:cNvPr id="95" name="Google Shape;95;p16"/>
          <p:cNvSpPr txBox="1"/>
          <p:nvPr/>
        </p:nvSpPr>
        <p:spPr>
          <a:xfrm>
            <a:off x="692077" y="2365850"/>
            <a:ext cx="38985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1</a:t>
            </a:r>
            <a:endParaRPr sz="1700"/>
          </a:p>
        </p:txBody>
      </p:sp>
      <p:sp>
        <p:nvSpPr>
          <p:cNvPr id="96" name="Google Shape;96;p16"/>
          <p:cNvSpPr txBox="1"/>
          <p:nvPr/>
        </p:nvSpPr>
        <p:spPr>
          <a:xfrm>
            <a:off x="692114" y="347267"/>
            <a:ext cx="124038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Welcome to today’s lesson!</a:t>
            </a:r>
            <a:r>
              <a:rPr lang="en-GB" sz="30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0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5613" y="3438865"/>
            <a:ext cx="3094377" cy="3094378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6"/>
          <p:cNvSpPr txBox="1"/>
          <p:nvPr/>
        </p:nvSpPr>
        <p:spPr>
          <a:xfrm>
            <a:off x="318312" y="6533252"/>
            <a:ext cx="5475900" cy="5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9" name="Google Shape;99;p1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pic>
        <p:nvPicPr>
          <p:cNvPr id="100" name="Google Shape;10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197700" y="4235063"/>
            <a:ext cx="2740804" cy="1109063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6"/>
          <p:cNvSpPr txBox="1"/>
          <p:nvPr/>
        </p:nvSpPr>
        <p:spPr>
          <a:xfrm>
            <a:off x="4700477" y="2365850"/>
            <a:ext cx="3898500" cy="6801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Item </a:t>
            </a:r>
            <a:r>
              <a:rPr lang="en-GB" sz="26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</a:t>
            </a:r>
            <a:endParaRPr sz="17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6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/>
          <p:nvPr/>
        </p:nvSpPr>
        <p:spPr>
          <a:xfrm>
            <a:off x="692114" y="90820"/>
            <a:ext cx="12403800" cy="8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33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692076" y="667499"/>
            <a:ext cx="9129000" cy="5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Montserrat"/>
              <a:buNone/>
            </a:pPr>
            <a:r>
              <a:rPr lang="en-GB" sz="2400" b="0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Here is the outline for this lesson. We are going to</a:t>
            </a:r>
            <a:r>
              <a:rPr lang="en-GB" sz="24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 look at:</a:t>
            </a:r>
            <a:endParaRPr sz="24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8580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/>
          </a:p>
        </p:txBody>
      </p:sp>
      <p:sp>
        <p:nvSpPr>
          <p:cNvPr id="108" name="Google Shape;108;p17"/>
          <p:cNvSpPr txBox="1"/>
          <p:nvPr/>
        </p:nvSpPr>
        <p:spPr>
          <a:xfrm>
            <a:off x="706288" y="1193517"/>
            <a:ext cx="8755500" cy="833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Key vocabulary</a:t>
            </a:r>
            <a:endParaRPr sz="3300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706288" y="2210781"/>
            <a:ext cx="8755500" cy="833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37600" tIns="137600" rIns="137600" bIns="137600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Exploring half, quarter and three quarter turns</a:t>
            </a:r>
            <a:endParaRPr sz="27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706288" y="3368888"/>
            <a:ext cx="8755500" cy="8334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Using clockwise and anti-clockwise direction</a:t>
            </a:r>
            <a:endParaRPr sz="27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17"/>
          <p:cNvSpPr txBox="1"/>
          <p:nvPr/>
        </p:nvSpPr>
        <p:spPr>
          <a:xfrm>
            <a:off x="706288" y="4526995"/>
            <a:ext cx="8755500" cy="833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An Independent task </a:t>
            </a:r>
            <a:endParaRPr sz="33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2" name="Google Shape;112;p17"/>
          <p:cNvCxnSpPr>
            <a:stCxn id="108" idx="2"/>
            <a:endCxn id="109" idx="0"/>
          </p:cNvCxnSpPr>
          <p:nvPr/>
        </p:nvCxnSpPr>
        <p:spPr>
          <a:xfrm>
            <a:off x="5084038" y="2026917"/>
            <a:ext cx="0" cy="1839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7"/>
          <p:cNvCxnSpPr>
            <a:stCxn id="109" idx="2"/>
            <a:endCxn id="110" idx="0"/>
          </p:cNvCxnSpPr>
          <p:nvPr/>
        </p:nvCxnSpPr>
        <p:spPr>
          <a:xfrm>
            <a:off x="5084038" y="3044181"/>
            <a:ext cx="0" cy="324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7"/>
          <p:cNvCxnSpPr>
            <a:stCxn id="110" idx="2"/>
            <a:endCxn id="111" idx="0"/>
          </p:cNvCxnSpPr>
          <p:nvPr/>
        </p:nvCxnSpPr>
        <p:spPr>
          <a:xfrm>
            <a:off x="5084038" y="4202288"/>
            <a:ext cx="0" cy="324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15" name="Google Shape;115;p17"/>
          <p:cNvSpPr txBox="1"/>
          <p:nvPr/>
        </p:nvSpPr>
        <p:spPr>
          <a:xfrm>
            <a:off x="706288" y="5685097"/>
            <a:ext cx="8755500" cy="833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 final quiz to see what we learnt</a:t>
            </a:r>
            <a:endParaRPr sz="33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6" name="Google Shape;116;p17"/>
          <p:cNvCxnSpPr>
            <a:stCxn id="111" idx="2"/>
            <a:endCxn id="115" idx="0"/>
          </p:cNvCxnSpPr>
          <p:nvPr/>
        </p:nvCxnSpPr>
        <p:spPr>
          <a:xfrm>
            <a:off x="5084038" y="5360395"/>
            <a:ext cx="0" cy="3246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17" name="Google Shape;117;p1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0154" y="1649491"/>
            <a:ext cx="7936243" cy="486965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8"/>
          <p:cNvSpPr txBox="1"/>
          <p:nvPr/>
        </p:nvSpPr>
        <p:spPr>
          <a:xfrm>
            <a:off x="706288" y="7189568"/>
            <a:ext cx="4984200" cy="2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24" name="Google Shape;124;p18"/>
          <p:cNvSpPr txBox="1"/>
          <p:nvPr/>
        </p:nvSpPr>
        <p:spPr>
          <a:xfrm>
            <a:off x="0" y="667499"/>
            <a:ext cx="12403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rPr>
              <a:t>Star Words!</a:t>
            </a:r>
            <a:endParaRPr sz="5400" b="1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5" name="Google Shape;12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0880" y="4592507"/>
            <a:ext cx="1499838" cy="177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596396" y="3751244"/>
            <a:ext cx="1499838" cy="177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0768" y="763718"/>
            <a:ext cx="1499838" cy="177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51069" y="117631"/>
            <a:ext cx="1499838" cy="1771237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pic>
        <p:nvPicPr>
          <p:cNvPr id="130" name="Google Shape;130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60154" y="2944928"/>
            <a:ext cx="782180" cy="806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91142" y="1649491"/>
            <a:ext cx="698799" cy="694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057268" y="4452378"/>
            <a:ext cx="698799" cy="69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805119" y="5746089"/>
            <a:ext cx="782180" cy="772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/>
        </p:nvSpPr>
        <p:spPr>
          <a:xfrm>
            <a:off x="182905" y="287946"/>
            <a:ext cx="4489200" cy="67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9" name="Google Shape;13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7088" y="416788"/>
            <a:ext cx="998092" cy="1144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9"/>
          <p:cNvSpPr txBox="1">
            <a:spLocks noGrp="1"/>
          </p:cNvSpPr>
          <p:nvPr>
            <p:ph type="subTitle" idx="3"/>
          </p:nvPr>
        </p:nvSpPr>
        <p:spPr>
          <a:xfrm>
            <a:off x="182905" y="1239340"/>
            <a:ext cx="4595400" cy="1438500"/>
          </a:xfrm>
          <a:prstGeom prst="rect">
            <a:avLst/>
          </a:prstGeom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u="sng"/>
              <a:t>Halves or quarters</a:t>
            </a:r>
            <a:endParaRPr sz="33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How do you know?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41" name="Google Shape;141;p19"/>
          <p:cNvSpPr txBox="1"/>
          <p:nvPr/>
        </p:nvSpPr>
        <p:spPr>
          <a:xfrm>
            <a:off x="182905" y="6327734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2" name="Google Shape;142;p1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143" name="Google Shape;14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080" y="2875632"/>
            <a:ext cx="3241119" cy="1037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19245" y="2156262"/>
            <a:ext cx="1315456" cy="3973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99828" y="4240179"/>
            <a:ext cx="2198599" cy="2266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388058" y="4110698"/>
            <a:ext cx="2031689" cy="2019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279640" y="1078387"/>
            <a:ext cx="2031726" cy="2157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0788462" y="3096044"/>
            <a:ext cx="2294814" cy="209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0"/>
          <p:cNvSpPr txBox="1"/>
          <p:nvPr/>
        </p:nvSpPr>
        <p:spPr>
          <a:xfrm>
            <a:off x="182905" y="287946"/>
            <a:ext cx="4489200" cy="67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Brain teaser! 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4" name="Google Shape;154;p20"/>
          <p:cNvSpPr txBox="1">
            <a:spLocks noGrp="1"/>
          </p:cNvSpPr>
          <p:nvPr>
            <p:ph type="subTitle" idx="3"/>
          </p:nvPr>
        </p:nvSpPr>
        <p:spPr>
          <a:xfrm>
            <a:off x="182905" y="1239340"/>
            <a:ext cx="4595400" cy="1438500"/>
          </a:xfrm>
          <a:prstGeom prst="rect">
            <a:avLst/>
          </a:prstGeom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u="sng"/>
              <a:t>Halves or quarters</a:t>
            </a:r>
            <a:endParaRPr sz="3300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How do you know?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55" name="Google Shape;155;p20"/>
          <p:cNvSpPr txBox="1"/>
          <p:nvPr/>
        </p:nvSpPr>
        <p:spPr>
          <a:xfrm>
            <a:off x="182905" y="6466245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6" name="Google Shape;156;p20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pic>
        <p:nvPicPr>
          <p:cNvPr id="157" name="Google Shape;15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080" y="2875632"/>
            <a:ext cx="3241119" cy="1037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19245" y="2156262"/>
            <a:ext cx="1315456" cy="3973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99828" y="4240179"/>
            <a:ext cx="2198599" cy="2266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88058" y="4110698"/>
            <a:ext cx="2031689" cy="2019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79640" y="1078387"/>
            <a:ext cx="2031726" cy="2157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788462" y="3096044"/>
            <a:ext cx="2294814" cy="209399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0"/>
          <p:cNvSpPr txBox="1">
            <a:spLocks noGrp="1"/>
          </p:cNvSpPr>
          <p:nvPr>
            <p:ph type="subTitle" idx="3"/>
          </p:nvPr>
        </p:nvSpPr>
        <p:spPr>
          <a:xfrm>
            <a:off x="1150018" y="5562351"/>
            <a:ext cx="1775400" cy="6759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Halves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64" name="Google Shape;164;p20"/>
          <p:cNvSpPr txBox="1">
            <a:spLocks noGrp="1"/>
          </p:cNvSpPr>
          <p:nvPr>
            <p:ph type="subTitle" idx="3"/>
          </p:nvPr>
        </p:nvSpPr>
        <p:spPr>
          <a:xfrm>
            <a:off x="245557" y="3782198"/>
            <a:ext cx="2307600" cy="6759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Quarters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65" name="Google Shape;165;p20"/>
          <p:cNvSpPr txBox="1">
            <a:spLocks noGrp="1"/>
          </p:cNvSpPr>
          <p:nvPr>
            <p:ph type="subTitle" idx="3"/>
          </p:nvPr>
        </p:nvSpPr>
        <p:spPr>
          <a:xfrm>
            <a:off x="6490003" y="865150"/>
            <a:ext cx="1775400" cy="6759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Halves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66" name="Google Shape;166;p20"/>
          <p:cNvSpPr txBox="1">
            <a:spLocks noGrp="1"/>
          </p:cNvSpPr>
          <p:nvPr>
            <p:ph type="subTitle" idx="3"/>
          </p:nvPr>
        </p:nvSpPr>
        <p:spPr>
          <a:xfrm>
            <a:off x="11068398" y="5035469"/>
            <a:ext cx="1775400" cy="6759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Halves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67" name="Google Shape;167;p20"/>
          <p:cNvSpPr txBox="1">
            <a:spLocks noGrp="1"/>
          </p:cNvSpPr>
          <p:nvPr>
            <p:ph type="subTitle" idx="3"/>
          </p:nvPr>
        </p:nvSpPr>
        <p:spPr>
          <a:xfrm>
            <a:off x="5126828" y="5830741"/>
            <a:ext cx="2307600" cy="6759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Quarters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168" name="Google Shape;168;p20"/>
          <p:cNvSpPr txBox="1">
            <a:spLocks noGrp="1"/>
          </p:cNvSpPr>
          <p:nvPr>
            <p:ph type="subTitle" idx="3"/>
          </p:nvPr>
        </p:nvSpPr>
        <p:spPr>
          <a:xfrm>
            <a:off x="7851406" y="3782198"/>
            <a:ext cx="2307600" cy="675900"/>
          </a:xfrm>
          <a:prstGeom prst="rect">
            <a:avLst/>
          </a:prstGeom>
          <a:solidFill>
            <a:schemeClr val="accent2"/>
          </a:solidFill>
        </p:spPr>
        <p:txBody>
          <a:bodyPr spcFirstLastPara="1" wrap="square" lIns="137600" tIns="13545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Quarters</a:t>
            </a:r>
            <a:endParaRPr sz="3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1"/>
          <p:cNvSpPr txBox="1"/>
          <p:nvPr/>
        </p:nvSpPr>
        <p:spPr>
          <a:xfrm>
            <a:off x="182905" y="6435032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4" name="Google Shape;174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pic>
        <p:nvPicPr>
          <p:cNvPr id="175" name="Google Shape;17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717354" y="3143948"/>
            <a:ext cx="4609305" cy="1865152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1"/>
          <p:cNvSpPr txBox="1"/>
          <p:nvPr/>
        </p:nvSpPr>
        <p:spPr>
          <a:xfrm>
            <a:off x="182905" y="287946"/>
            <a:ext cx="3593100" cy="67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Whole turn 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7" name="Google Shape;17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37264" y="1809683"/>
            <a:ext cx="4609287" cy="4554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7366971" y="3784537"/>
            <a:ext cx="1986061" cy="80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1"/>
          <p:cNvSpPr txBox="1"/>
          <p:nvPr/>
        </p:nvSpPr>
        <p:spPr>
          <a:xfrm>
            <a:off x="2294157" y="1133821"/>
            <a:ext cx="1430400" cy="6759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Door</a:t>
            </a:r>
            <a:endParaRPr sz="2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4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4895" y="1911297"/>
            <a:ext cx="4293311" cy="4266846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2"/>
          <p:cNvSpPr txBox="1"/>
          <p:nvPr/>
        </p:nvSpPr>
        <p:spPr>
          <a:xfrm>
            <a:off x="182905" y="6549755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6" name="Google Shape;186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pic>
        <p:nvPicPr>
          <p:cNvPr id="187" name="Google Shape;18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1021047" y="3121805"/>
            <a:ext cx="4562656" cy="184627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2"/>
          <p:cNvSpPr txBox="1"/>
          <p:nvPr/>
        </p:nvSpPr>
        <p:spPr>
          <a:xfrm>
            <a:off x="182905" y="287946"/>
            <a:ext cx="2869800" cy="67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Half turn 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9" name="Google Shape;18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7502958" y="3707162"/>
            <a:ext cx="1669903" cy="675742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2"/>
          <p:cNvSpPr txBox="1"/>
          <p:nvPr/>
        </p:nvSpPr>
        <p:spPr>
          <a:xfrm>
            <a:off x="2435973" y="1133821"/>
            <a:ext cx="1430400" cy="6759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Door</a:t>
            </a:r>
            <a:endParaRPr sz="27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1" name="Google Shape;19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 flipH="1">
            <a:off x="1013600" y="3345289"/>
            <a:ext cx="4562656" cy="184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 flipH="1">
            <a:off x="7500241" y="3707345"/>
            <a:ext cx="1669903" cy="675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 flipH="1">
            <a:off x="996019" y="3038815"/>
            <a:ext cx="4562656" cy="184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 flipH="1">
            <a:off x="7493803" y="3707255"/>
            <a:ext cx="1669903" cy="6757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3"/>
          <p:cNvSpPr txBox="1"/>
          <p:nvPr/>
        </p:nvSpPr>
        <p:spPr>
          <a:xfrm>
            <a:off x="370108" y="6462494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0" name="Google Shape;200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201" name="Google Shape;201;p23"/>
          <p:cNvSpPr txBox="1"/>
          <p:nvPr/>
        </p:nvSpPr>
        <p:spPr>
          <a:xfrm>
            <a:off x="182905" y="287946"/>
            <a:ext cx="3005400" cy="746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Clockwise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2" name="Google Shape;20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24176" y="667517"/>
            <a:ext cx="5620261" cy="5959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82555" y="667499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641832" y="3483992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398839" y="5881982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 flipH="1">
            <a:off x="2741204" y="3484432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708469" y="3143936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5400000" flipH="1">
            <a:off x="703589" y="3043490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800000" flipH="1">
            <a:off x="692077" y="3144129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 flipH="1">
            <a:off x="696956" y="3143761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708469" y="3275534"/>
            <a:ext cx="2989103" cy="12095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4"/>
          <p:cNvSpPr txBox="1"/>
          <p:nvPr/>
        </p:nvSpPr>
        <p:spPr>
          <a:xfrm>
            <a:off x="328264" y="6463244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7" name="Google Shape;217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218" name="Google Shape;218;p24"/>
          <p:cNvPicPr preferRelativeResize="0"/>
          <p:nvPr/>
        </p:nvPicPr>
        <p:blipFill rotWithShape="1">
          <a:blip r:embed="rId3">
            <a:alphaModFix/>
          </a:blip>
          <a:srcRect l="5006" t="5177"/>
          <a:stretch/>
        </p:blipFill>
        <p:spPr>
          <a:xfrm>
            <a:off x="3904526" y="976293"/>
            <a:ext cx="5338980" cy="5651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196350" y="667499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 flipH="1">
            <a:off x="7641832" y="3484432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85044" y="5881982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2741204" y="3483992"/>
            <a:ext cx="2515563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708469" y="3143936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5400000" flipH="1">
            <a:off x="703589" y="3043490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800000" flipH="1">
            <a:off x="692077" y="3144129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 flipH="1">
            <a:off x="655113" y="3042967"/>
            <a:ext cx="2989103" cy="1209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708469" y="3275534"/>
            <a:ext cx="2989103" cy="1209543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4"/>
          <p:cNvSpPr txBox="1"/>
          <p:nvPr/>
        </p:nvSpPr>
        <p:spPr>
          <a:xfrm>
            <a:off x="328264" y="287946"/>
            <a:ext cx="4189200" cy="746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Anti-clockwise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5"/>
          <p:cNvSpPr txBox="1"/>
          <p:nvPr/>
        </p:nvSpPr>
        <p:spPr>
          <a:xfrm>
            <a:off x="204242" y="6503853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4" name="Google Shape;234;p2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235" name="Google Shape;235;p25"/>
          <p:cNvSpPr txBox="1"/>
          <p:nvPr/>
        </p:nvSpPr>
        <p:spPr>
          <a:xfrm>
            <a:off x="204242" y="118154"/>
            <a:ext cx="10730400" cy="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Explore half turns, turning clockwise and anti-clockwise.</a:t>
            </a:r>
            <a:endParaRPr sz="27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36" name="Google Shape;23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8264" y="1066700"/>
            <a:ext cx="3388117" cy="4254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5073" y="1141021"/>
            <a:ext cx="3388122" cy="4076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0488" y="3408834"/>
            <a:ext cx="3200103" cy="3180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flipH="1">
            <a:off x="8665999" y="4676244"/>
            <a:ext cx="1595371" cy="645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58864" y="5217220"/>
            <a:ext cx="861699" cy="9879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16700" y="1584078"/>
            <a:ext cx="4285063" cy="4416481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6"/>
          <p:cNvSpPr txBox="1"/>
          <p:nvPr/>
        </p:nvSpPr>
        <p:spPr>
          <a:xfrm>
            <a:off x="328264" y="6550074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7" name="Google Shape;247;p2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pic>
        <p:nvPicPr>
          <p:cNvPr id="248" name="Google Shape;24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7139306" y="3419121"/>
            <a:ext cx="1844494" cy="746376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6"/>
          <p:cNvSpPr txBox="1"/>
          <p:nvPr/>
        </p:nvSpPr>
        <p:spPr>
          <a:xfrm>
            <a:off x="328264" y="287946"/>
            <a:ext cx="3542400" cy="746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Quarter turn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50" name="Google Shape;25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603364" y="1738255"/>
            <a:ext cx="4157555" cy="4285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1776684" y="3419121"/>
            <a:ext cx="1844494" cy="7463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2" name="Google Shape;252;p26"/>
          <p:cNvCxnSpPr>
            <a:stCxn id="250" idx="0"/>
            <a:endCxn id="250" idx="3"/>
          </p:cNvCxnSpPr>
          <p:nvPr/>
        </p:nvCxnSpPr>
        <p:spPr>
          <a:xfrm rot="10800000" flipH="1">
            <a:off x="539611" y="1802086"/>
            <a:ext cx="2142600" cy="2078700"/>
          </a:xfrm>
          <a:prstGeom prst="curvedConnector4">
            <a:avLst>
              <a:gd name="adj1" fmla="val -456"/>
              <a:gd name="adj2" fmla="val 104952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53" name="Google Shape;253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562119" flipH="1">
            <a:off x="291873" y="1890346"/>
            <a:ext cx="1304042" cy="38691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4" name="Google Shape;254;p26"/>
          <p:cNvCxnSpPr>
            <a:endCxn id="245" idx="3"/>
          </p:cNvCxnSpPr>
          <p:nvPr/>
        </p:nvCxnSpPr>
        <p:spPr>
          <a:xfrm rot="-5400000" flipH="1">
            <a:off x="8131713" y="1622268"/>
            <a:ext cx="2218500" cy="2121600"/>
          </a:xfrm>
          <a:prstGeom prst="curvedConnector4">
            <a:avLst>
              <a:gd name="adj1" fmla="val 7253"/>
              <a:gd name="adj2" fmla="val 102655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55" name="Google Shape;25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8100000" flipH="1">
            <a:off x="9314064" y="2055795"/>
            <a:ext cx="1304042" cy="38691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26"/>
          <p:cNvSpPr txBox="1"/>
          <p:nvPr/>
        </p:nvSpPr>
        <p:spPr>
          <a:xfrm>
            <a:off x="6849631" y="5959565"/>
            <a:ext cx="2642700" cy="669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Clockwise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7" name="Google Shape;257;p26"/>
          <p:cNvSpPr txBox="1"/>
          <p:nvPr/>
        </p:nvSpPr>
        <p:spPr>
          <a:xfrm>
            <a:off x="1016307" y="5903693"/>
            <a:ext cx="3384000" cy="610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Anti-clockwise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66318" y="1649453"/>
            <a:ext cx="4285063" cy="4416481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7"/>
          <p:cNvSpPr txBox="1"/>
          <p:nvPr/>
        </p:nvSpPr>
        <p:spPr>
          <a:xfrm>
            <a:off x="364312" y="6550074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4" name="Google Shape;264;p27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65" name="Google Shape;265;p27"/>
          <p:cNvSpPr txBox="1"/>
          <p:nvPr/>
        </p:nvSpPr>
        <p:spPr>
          <a:xfrm>
            <a:off x="328264" y="287946"/>
            <a:ext cx="5514300" cy="746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Three-quarter turn</a:t>
            </a:r>
            <a:endParaRPr sz="36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66" name="Google Shape;26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603364" y="1738255"/>
            <a:ext cx="4157555" cy="428506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7" name="Google Shape;267;p27"/>
          <p:cNvCxnSpPr>
            <a:stCxn id="266" idx="0"/>
            <a:endCxn id="266" idx="3"/>
          </p:cNvCxnSpPr>
          <p:nvPr/>
        </p:nvCxnSpPr>
        <p:spPr>
          <a:xfrm rot="10800000" flipH="1">
            <a:off x="539611" y="1802086"/>
            <a:ext cx="2142600" cy="2078700"/>
          </a:xfrm>
          <a:prstGeom prst="curvedConnector4">
            <a:avLst>
              <a:gd name="adj1" fmla="val -456"/>
              <a:gd name="adj2" fmla="val 104952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68" name="Google Shape;268;p27"/>
          <p:cNvCxnSpPr>
            <a:endCxn id="262" idx="3"/>
          </p:cNvCxnSpPr>
          <p:nvPr/>
        </p:nvCxnSpPr>
        <p:spPr>
          <a:xfrm rot="-5400000" flipH="1">
            <a:off x="8081331" y="1687644"/>
            <a:ext cx="2218500" cy="2121600"/>
          </a:xfrm>
          <a:prstGeom prst="curvedConnector4">
            <a:avLst>
              <a:gd name="adj1" fmla="val 7253"/>
              <a:gd name="adj2" fmla="val 102655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9" name="Google Shape;269;p27"/>
          <p:cNvSpPr txBox="1"/>
          <p:nvPr/>
        </p:nvSpPr>
        <p:spPr>
          <a:xfrm>
            <a:off x="7023545" y="5874329"/>
            <a:ext cx="2642700" cy="669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Clockwise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0" name="Google Shape;27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70354" y="1864163"/>
            <a:ext cx="4069150" cy="403183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27"/>
          <p:cNvSpPr txBox="1"/>
          <p:nvPr/>
        </p:nvSpPr>
        <p:spPr>
          <a:xfrm>
            <a:off x="1016307" y="5903693"/>
            <a:ext cx="3384000" cy="610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Anti-clockwise</a:t>
            </a:r>
            <a:endParaRPr sz="3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72" name="Google Shape;272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562119" flipH="1">
            <a:off x="291873" y="1890346"/>
            <a:ext cx="1304042" cy="386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flipH="1">
            <a:off x="1776684" y="3419121"/>
            <a:ext cx="1844494" cy="746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74815" y="1864115"/>
            <a:ext cx="4069150" cy="4031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8100000" flipH="1">
            <a:off x="9314064" y="2055795"/>
            <a:ext cx="1304042" cy="3869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flipH="1">
            <a:off x="7203353" y="3507185"/>
            <a:ext cx="1844494" cy="746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8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82" name="Google Shape;282;p28"/>
          <p:cNvSpPr txBox="1"/>
          <p:nvPr/>
        </p:nvSpPr>
        <p:spPr>
          <a:xfrm>
            <a:off x="328275" y="287950"/>
            <a:ext cx="9740400" cy="664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Instructions to guide Turtle to Anansi for dinner.</a:t>
            </a:r>
            <a:endParaRPr sz="29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83" name="Google Shape;28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708" y="1024123"/>
            <a:ext cx="5749786" cy="566655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2203" y="2844255"/>
            <a:ext cx="5749787" cy="3406623"/>
          </a:xfrm>
          <a:prstGeom prst="rect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85" name="Google Shape;285;p28"/>
          <p:cNvCxnSpPr/>
          <p:nvPr/>
        </p:nvCxnSpPr>
        <p:spPr>
          <a:xfrm rot="10800000">
            <a:off x="1162609" y="4567585"/>
            <a:ext cx="0" cy="16833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6" name="Google Shape;286;p28"/>
          <p:cNvCxnSpPr/>
          <p:nvPr/>
        </p:nvCxnSpPr>
        <p:spPr>
          <a:xfrm>
            <a:off x="1192050" y="4552759"/>
            <a:ext cx="2310600" cy="441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7" name="Google Shape;287;p28"/>
          <p:cNvCxnSpPr/>
          <p:nvPr/>
        </p:nvCxnSpPr>
        <p:spPr>
          <a:xfrm rot="10800000">
            <a:off x="3487716" y="3615857"/>
            <a:ext cx="15000" cy="9810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8" name="Google Shape;288;p28"/>
          <p:cNvCxnSpPr/>
          <p:nvPr/>
        </p:nvCxnSpPr>
        <p:spPr>
          <a:xfrm rot="10800000">
            <a:off x="2913962" y="3586515"/>
            <a:ext cx="559200" cy="147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" name="Google Shape;289;p28"/>
          <p:cNvCxnSpPr/>
          <p:nvPr/>
        </p:nvCxnSpPr>
        <p:spPr>
          <a:xfrm rot="10800000" flipH="1">
            <a:off x="2972924" y="2649914"/>
            <a:ext cx="29400" cy="9660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0" name="Google Shape;290;p28"/>
          <p:cNvCxnSpPr/>
          <p:nvPr/>
        </p:nvCxnSpPr>
        <p:spPr>
          <a:xfrm rot="10800000" flipH="1">
            <a:off x="2987513" y="2678880"/>
            <a:ext cx="2766600" cy="147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1" name="Google Shape;291;p28"/>
          <p:cNvCxnSpPr/>
          <p:nvPr/>
        </p:nvCxnSpPr>
        <p:spPr>
          <a:xfrm rot="10800000">
            <a:off x="5739760" y="1610580"/>
            <a:ext cx="14400" cy="1083000"/>
          </a:xfrm>
          <a:prstGeom prst="straightConnector1">
            <a:avLst/>
          </a:prstGeom>
          <a:noFill/>
          <a:ln w="762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2" name="Google Shape;292;p28"/>
          <p:cNvSpPr txBox="1"/>
          <p:nvPr/>
        </p:nvSpPr>
        <p:spPr>
          <a:xfrm>
            <a:off x="414775" y="6526725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9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98" name="Google Shape;298;p29"/>
          <p:cNvSpPr txBox="1"/>
          <p:nvPr/>
        </p:nvSpPr>
        <p:spPr>
          <a:xfrm>
            <a:off x="246650" y="929571"/>
            <a:ext cx="9561600" cy="94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Design and write instructions to guide Turtle to Anansi for dinner.</a:t>
            </a:r>
            <a:endParaRPr sz="29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99" name="Google Shape;29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67118" y="3141679"/>
            <a:ext cx="5374779" cy="3273071"/>
          </a:xfrm>
          <a:prstGeom prst="rect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00" name="Google Shape;300;p29"/>
          <p:cNvSpPr txBox="1">
            <a:spLocks noGrp="1"/>
          </p:cNvSpPr>
          <p:nvPr>
            <p:ph type="title"/>
          </p:nvPr>
        </p:nvSpPr>
        <p:spPr>
          <a:xfrm>
            <a:off x="246650" y="150254"/>
            <a:ext cx="7214700" cy="88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300"/>
              <a:t>Independent Task </a:t>
            </a:r>
            <a:endParaRPr sz="5300"/>
          </a:p>
        </p:txBody>
      </p:sp>
      <p:pic>
        <p:nvPicPr>
          <p:cNvPr id="301" name="Google Shape;301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8264" y="2043796"/>
            <a:ext cx="5026490" cy="4799817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29"/>
          <p:cNvSpPr txBox="1"/>
          <p:nvPr/>
        </p:nvSpPr>
        <p:spPr>
          <a:xfrm>
            <a:off x="2085296" y="6456702"/>
            <a:ext cx="2432700" cy="3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00" tIns="137600" rIns="137600" bIns="1376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0"/>
          <p:cNvSpPr txBox="1">
            <a:spLocks noGrp="1"/>
          </p:cNvSpPr>
          <p:nvPr>
            <p:ph type="title"/>
          </p:nvPr>
        </p:nvSpPr>
        <p:spPr>
          <a:xfrm>
            <a:off x="525419" y="1649491"/>
            <a:ext cx="12737100" cy="51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endParaRPr sz="4500" b="1" i="0">
              <a:solidFill>
                <a:srgbClr val="4B324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</a:pPr>
            <a:r>
              <a:rPr lang="en-GB" sz="4500" b="1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Share your work with Oak National</a:t>
            </a:r>
            <a:endParaRPr sz="4500" b="1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</a:pPr>
            <a:endParaRPr sz="2400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8100"/>
              <a:buNone/>
            </a:pPr>
            <a:r>
              <a:rPr lang="en-GB" sz="2600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If you'd like to, please ask your parent or carer to share your work on Twitter tagging </a:t>
            </a:r>
            <a:r>
              <a:rPr lang="en-GB" sz="2600" b="1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@OakNational</a:t>
            </a:r>
            <a:r>
              <a:rPr lang="en-GB" sz="2600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en-GB" sz="2600" b="1" i="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#LearnwithOak</a:t>
            </a:r>
            <a:endParaRPr sz="2600" b="1" i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SzPts val="8100"/>
              <a:buNone/>
            </a:pPr>
            <a:endParaRPr/>
          </a:p>
        </p:txBody>
      </p:sp>
      <p:pic>
        <p:nvPicPr>
          <p:cNvPr id="308" name="Google Shape;308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46030" y="5661327"/>
            <a:ext cx="966974" cy="966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1"/>
          <p:cNvSpPr txBox="1">
            <a:spLocks noGrp="1"/>
          </p:cNvSpPr>
          <p:nvPr>
            <p:ph type="title"/>
          </p:nvPr>
        </p:nvSpPr>
        <p:spPr>
          <a:xfrm>
            <a:off x="715637" y="667499"/>
            <a:ext cx="9854700" cy="571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100" i="0"/>
              <a:t>You were amazing at exploring half, quarter and three quarter turns. </a:t>
            </a:r>
            <a:endParaRPr sz="5100"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 </a:t>
            </a:r>
            <a:endParaRPr i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i="0"/>
              <a:t>Don’t forget to complete your end of lesson quiz.</a:t>
            </a:r>
            <a:endParaRPr i="0"/>
          </a:p>
        </p:txBody>
      </p:sp>
      <p:sp>
        <p:nvSpPr>
          <p:cNvPr id="314" name="Google Shape;314;p31"/>
          <p:cNvSpPr txBox="1">
            <a:spLocks noGrp="1"/>
          </p:cNvSpPr>
          <p:nvPr>
            <p:ph type="sldNum" idx="12"/>
          </p:nvPr>
        </p:nvSpPr>
        <p:spPr>
          <a:xfrm>
            <a:off x="12902552" y="7124361"/>
            <a:ext cx="827400" cy="59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</Words>
  <Application>Microsoft Office PowerPoint</Application>
  <PresentationFormat>Custom</PresentationFormat>
  <Paragraphs>66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Montserrat SemiBold</vt:lpstr>
      <vt:lpstr>Calibri</vt:lpstr>
      <vt:lpstr>Montserrat</vt:lpstr>
      <vt:lpstr>Montserrat Medium</vt:lpstr>
      <vt:lpstr>Arial</vt:lpstr>
      <vt:lpstr>Oak National Academy v2</vt:lpstr>
      <vt:lpstr>To identify half, quarter and three quarter turns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Independent Task </vt:lpstr>
      <vt:lpstr>  Share your work with Oak National  If you'd like to, please ask your parent or carer to share your work on Twitter tagging @OakNational and #LearnwithOak </vt:lpstr>
      <vt:lpstr>You were amazing at exploring half, quarter and three quarter turns.    Don’t forget to complete your end of lesson quiz.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identify half, quarter and three quarter turns</dc:title>
  <dc:creator>Staff</dc:creator>
  <cp:lastModifiedBy>HP</cp:lastModifiedBy>
  <cp:revision>1</cp:revision>
  <dcterms:modified xsi:type="dcterms:W3CDTF">2020-11-25T12:39:31Z</dcterms:modified>
</cp:coreProperties>
</file>