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Twinkl" charset="0"/>
      <p:regular r:id="rId16"/>
      <p:bold r:id="rId17"/>
    </p:embeddedFont>
    <p:embeddedFont>
      <p:font typeface="Twinkl SemiBold" charset="0"/>
      <p:bold r:id="rId18"/>
    </p:embeddedFont>
    <p:embeddedFont>
      <p:font typeface="Calibri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F7B"/>
    <a:srgbClr val="638F82"/>
    <a:srgbClr val="DE1E5A"/>
    <a:srgbClr val="FFFFFF"/>
    <a:srgbClr val="D5DDE6"/>
    <a:srgbClr val="18A0DB"/>
    <a:srgbClr val="BC0105"/>
    <a:srgbClr val="4DB1E3"/>
    <a:srgbClr val="80C1EB"/>
    <a:srgbClr val="ACDDFC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8970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-768" y="-78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pPr/>
              <a:t>09/07/2020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pPr/>
              <a:t>09/07/2020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="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xmlns="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E64A538E-026B-472D-9C1D-1089667EBE46}"/>
              </a:ext>
            </a:extLst>
          </p:cNvPr>
          <p:cNvSpPr/>
          <p:nvPr/>
        </p:nvSpPr>
        <p:spPr>
          <a:xfrm>
            <a:off x="755650" y="2541218"/>
            <a:ext cx="5527455" cy="834839"/>
          </a:xfrm>
          <a:prstGeom prst="roundRect">
            <a:avLst/>
          </a:prstGeom>
          <a:solidFill>
            <a:srgbClr val="FFFFFF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altLang="en-US" dirty="0">
                <a:solidFill>
                  <a:schemeClr val="tx1"/>
                </a:solidFill>
              </a:rPr>
              <a:t>Has a baby been born in your family?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How did you celebrate it?</a:t>
            </a:r>
            <a:endParaRPr lang="en-GB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185553C4-4410-459C-966A-BDDBF45D9B9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410" t="40535" r="36780" b="1750"/>
          <a:stretch/>
        </p:blipFill>
        <p:spPr>
          <a:xfrm>
            <a:off x="4483887" y="2487784"/>
            <a:ext cx="3590013" cy="3615128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A New Baby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8524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>
              <a:spcBef>
                <a:spcPct val="0"/>
              </a:spcBef>
            </a:pPr>
            <a:r>
              <a:rPr lang="en-GB" altLang="en-US" dirty="0"/>
              <a:t>A baby being born is a very happy time. People celebrate it in lots of ways.</a:t>
            </a:r>
            <a:endParaRPr lang="en-GB" altLang="en-US" dirty="0">
              <a:solidFill>
                <a:srgbClr val="FF0000"/>
              </a:solidFill>
            </a:endParaRPr>
          </a:p>
        </p:txBody>
      </p:sp>
      <p:sp>
        <p:nvSpPr>
          <p:cNvPr id="11" name="Talk About It">
            <a:extLst>
              <a:ext uri="{FF2B5EF4-FFF2-40B4-BE49-F238E27FC236}">
                <a16:creationId xmlns:a16="http://schemas.microsoft.com/office/drawing/2014/main" xmlns="" id="{6440F1C1-757C-4D09-9DCA-148FD08FD92D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xmlns="" id="{B3969150-3FBE-4B10-A09D-15EB7866B868}"/>
              </a:ext>
            </a:extLst>
          </p:cNvPr>
          <p:cNvSpPr/>
          <p:nvPr/>
        </p:nvSpPr>
        <p:spPr>
          <a:xfrm>
            <a:off x="4483888" y="2487783"/>
            <a:ext cx="3590013" cy="3590013"/>
          </a:xfrm>
          <a:prstGeom prst="ellipse">
            <a:avLst/>
          </a:prstGeom>
          <a:noFill/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2263" y="2808456"/>
            <a:ext cx="2749534" cy="346282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1771" y="2998213"/>
            <a:ext cx="2304488" cy="28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Religious Celebrations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85248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Different religions have special ways of celebrating the birth of a baby. Some Hindu and Muslim babies have their heads shaved. Jewish babies have special events where their names are revealed to everyone.</a:t>
            </a:r>
          </a:p>
        </p:txBody>
      </p:sp>
      <p:sp>
        <p:nvSpPr>
          <p:cNvPr id="11" name="Talk About It">
            <a:extLst>
              <a:ext uri="{FF2B5EF4-FFF2-40B4-BE49-F238E27FC236}">
                <a16:creationId xmlns:a16="http://schemas.microsoft.com/office/drawing/2014/main" xmlns="" id="{6440F1C1-757C-4D09-9DCA-148FD08FD92D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xmlns="" id="{9BFED437-9E21-43DD-8DA3-B4A6C2CFC43B}"/>
              </a:ext>
            </a:extLst>
          </p:cNvPr>
          <p:cNvSpPr/>
          <p:nvPr/>
        </p:nvSpPr>
        <p:spPr>
          <a:xfrm>
            <a:off x="2828061" y="5764796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Do you know anyone who belongs to a religion?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5533" y="2924133"/>
            <a:ext cx="1268078" cy="190211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7021" y="2796434"/>
            <a:ext cx="1926503" cy="288365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0004" y="3229140"/>
            <a:ext cx="1890015" cy="1292102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24895" y="2869618"/>
            <a:ext cx="2072820" cy="2706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1060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Christianity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985248"/>
            <a:ext cx="6134038" cy="16619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Today we are going to learn about a special celebration from the Christian religion.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Christians are people who go to church. Their special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book is called the Bible and Jesus is an important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person to them.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612E6A4-F810-4960-8C83-8BC9C41F66F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5637" y="1919524"/>
            <a:ext cx="5486400" cy="4173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8250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Christening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9" y="1985248"/>
            <a:ext cx="4259971" cy="30469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christening is when a baby is welcomed into the Christian faith. The baby’s parents and friends all go to a church service.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 person who leads a church is sometimes called a priest or a vicar.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At the start of the christening, the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vicar will welcome people to the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church and then read something from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Bible.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15620" y="1985248"/>
            <a:ext cx="3481118" cy="3974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8156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E64A538E-026B-472D-9C1D-1089667EBE46}"/>
              </a:ext>
            </a:extLst>
          </p:cNvPr>
          <p:cNvSpPr/>
          <p:nvPr/>
        </p:nvSpPr>
        <p:spPr>
          <a:xfrm>
            <a:off x="751438" y="2778111"/>
            <a:ext cx="7152237" cy="1132986"/>
          </a:xfrm>
          <a:prstGeom prst="roundRect">
            <a:avLst/>
          </a:prstGeom>
          <a:solidFill>
            <a:srgbClr val="FFFFFF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Ins="1620000" rtlCol="0" anchor="ctr"/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Godparents are friends or family chosen by the baby’s parents. They make a promise to help the baby learn more about being a Christian. </a:t>
            </a: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Godparents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985248"/>
            <a:ext cx="7632700" cy="553998"/>
          </a:xfrm>
          <a:prstGeom prst="rect">
            <a:avLst/>
          </a:prstGeom>
        </p:spPr>
        <p:txBody>
          <a:bodyPr wrap="square" lIns="10800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Then, the parents and the baby will go and stand by the vicar along with some other people. They are called godparents.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0189" y="2679842"/>
            <a:ext cx="3365284" cy="3548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6471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406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The Sign of the Cross</a:t>
            </a:r>
          </a:p>
        </p:txBody>
      </p:sp>
      <p:sp>
        <p:nvSpPr>
          <p:cNvPr id="5" name="Rectangle: Rounded Corners 4"/>
          <p:cNvSpPr/>
          <p:nvPr/>
        </p:nvSpPr>
        <p:spPr>
          <a:xfrm>
            <a:off x="755649" y="1985248"/>
            <a:ext cx="5962022" cy="1443752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3F7B"/>
            </a:solidFill>
          </a:ln>
        </p:spPr>
        <p:txBody>
          <a:bodyPr wrap="square" lIns="72000" tIns="0" rIns="0" bIns="0" anchor="ctr">
            <a:no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Sometimes in a christening, the vicar will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dip their hand in some oil. They will then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move their hand in the shape of a cross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over the baby’s head.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07029321-3337-4247-A8D5-9EF7D76786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3202" y="4145750"/>
            <a:ext cx="1237596" cy="1947075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xmlns="" id="{1041F028-91EA-4E46-A810-2E9FDF37E579}"/>
              </a:ext>
            </a:extLst>
          </p:cNvPr>
          <p:cNvSpPr/>
          <p:nvPr/>
        </p:nvSpPr>
        <p:spPr>
          <a:xfrm>
            <a:off x="801352" y="3654536"/>
            <a:ext cx="4259971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cross is special to Christians because they believe Jesus died on a cross.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5381" y="1770386"/>
            <a:ext cx="3414056" cy="4322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61527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5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The Font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85248"/>
            <a:ext cx="5065730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Lots of churches have a font, </a:t>
            </a:r>
            <a:r>
              <a:rPr lang="en-GB" altLang="en-US"/>
              <a:t>which has </a:t>
            </a:r>
            <a:r>
              <a:rPr lang="en-GB" altLang="en-US" dirty="0"/>
              <a:t>water in it. The vicar will hold the baby’s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head over the font and then sprinkle the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baby with water.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 dirty="0"/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vicar will say the words: ‘I baptise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you in the name of the Father, and of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Son and of the Holy Spirit.’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xmlns="" id="{5D3794F1-78C6-4062-8E3A-5229C8F0B01C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622006A-8BE1-4506-85C6-E02419DADB52}"/>
              </a:ext>
            </a:extLst>
          </p:cNvPr>
          <p:cNvSpPr/>
          <p:nvPr/>
        </p:nvSpPr>
        <p:spPr>
          <a:xfrm>
            <a:off x="2882382" y="562629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How do you think the baby feels when the water 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is sprinkled?</a:t>
            </a:r>
          </a:p>
        </p:txBody>
      </p:sp>
      <p:sp>
        <p:nvSpPr>
          <p:cNvPr id="9" name="Title 20">
            <a:extLst>
              <a:ext uri="{FF2B5EF4-FFF2-40B4-BE49-F238E27FC236}">
                <a16:creationId xmlns:a16="http://schemas.microsoft.com/office/drawing/2014/main" xmlns="" id="{9D1CF6F9-C084-467E-BD6D-8992E19C64A9}"/>
              </a:ext>
            </a:extLst>
          </p:cNvPr>
          <p:cNvSpPr txBox="1">
            <a:spLocks/>
          </p:cNvSpPr>
          <p:nvPr/>
        </p:nvSpPr>
        <p:spPr>
          <a:xfrm>
            <a:off x="443620" y="4834639"/>
            <a:ext cx="8247470" cy="399229"/>
          </a:xfrm>
          <a:prstGeom prst="roundRect">
            <a:avLst>
              <a:gd name="adj" fmla="val 0"/>
            </a:avLst>
          </a:prstGeom>
          <a:solidFill>
            <a:srgbClr val="003F7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698E8AD-1EC0-4BCB-9471-AC31D1656727}"/>
              </a:ext>
            </a:extLst>
          </p:cNvPr>
          <p:cNvSpPr/>
          <p:nvPr/>
        </p:nvSpPr>
        <p:spPr>
          <a:xfrm>
            <a:off x="5006566" y="1878760"/>
            <a:ext cx="3381786" cy="33817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73E9A9A4-585F-495A-A139-F1DF0B1C2B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13115" y="1858491"/>
            <a:ext cx="2026376" cy="357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8335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5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Prayers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85248"/>
            <a:ext cx="506573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Praying is talking to God. During the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christening, special prayers are said for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the baby.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xmlns="" id="{5D3794F1-78C6-4062-8E3A-5229C8F0B01C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622006A-8BE1-4506-85C6-E02419DADB52}"/>
              </a:ext>
            </a:extLst>
          </p:cNvPr>
          <p:cNvSpPr/>
          <p:nvPr/>
        </p:nvSpPr>
        <p:spPr>
          <a:xfrm>
            <a:off x="2882382" y="5626297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If you were going to say a prayer for a baby, what </a:t>
            </a:r>
          </a:p>
          <a:p>
            <a:pPr>
              <a:spcBef>
                <a:spcPct val="0"/>
              </a:spcBef>
            </a:pPr>
            <a:r>
              <a:rPr lang="en-GB" altLang="en-US" dirty="0"/>
              <a:t>would you say?</a:t>
            </a:r>
          </a:p>
        </p:txBody>
      </p:sp>
      <p:sp>
        <p:nvSpPr>
          <p:cNvPr id="9" name="Title 20">
            <a:extLst>
              <a:ext uri="{FF2B5EF4-FFF2-40B4-BE49-F238E27FC236}">
                <a16:creationId xmlns:a16="http://schemas.microsoft.com/office/drawing/2014/main" xmlns="" id="{9D1CF6F9-C084-467E-BD6D-8992E19C64A9}"/>
              </a:ext>
            </a:extLst>
          </p:cNvPr>
          <p:cNvSpPr txBox="1">
            <a:spLocks/>
          </p:cNvSpPr>
          <p:nvPr/>
        </p:nvSpPr>
        <p:spPr>
          <a:xfrm>
            <a:off x="443620" y="4834639"/>
            <a:ext cx="8247470" cy="399229"/>
          </a:xfrm>
          <a:prstGeom prst="roundRect">
            <a:avLst>
              <a:gd name="adj" fmla="val 0"/>
            </a:avLst>
          </a:prstGeom>
          <a:solidFill>
            <a:srgbClr val="003F7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698E8AD-1EC0-4BCB-9471-AC31D1656727}"/>
              </a:ext>
            </a:extLst>
          </p:cNvPr>
          <p:cNvSpPr/>
          <p:nvPr/>
        </p:nvSpPr>
        <p:spPr>
          <a:xfrm>
            <a:off x="5006566" y="1878760"/>
            <a:ext cx="3381786" cy="33817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F15F5DE4-7E44-4B4A-912A-889778B13C3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23100" t="-6767" r="-2339" b="12207"/>
          <a:stretch/>
        </p:blipFill>
        <p:spPr>
          <a:xfrm>
            <a:off x="5051831" y="1947459"/>
            <a:ext cx="3304515" cy="3304515"/>
          </a:xfrm>
          <a:prstGeom prst="flowChartConnector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27509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5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A Candle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85248"/>
            <a:ext cx="506573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Sometimes at a christening, a special candle is lit. The vicar will say to the baby ‘Shine as a light in the world to the glory of God’.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xmlns="" id="{5D3794F1-78C6-4062-8E3A-5229C8F0B01C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622006A-8BE1-4506-85C6-E02419DADB52}"/>
              </a:ext>
            </a:extLst>
          </p:cNvPr>
          <p:cNvSpPr/>
          <p:nvPr/>
        </p:nvSpPr>
        <p:spPr>
          <a:xfrm>
            <a:off x="2882382" y="5438745"/>
            <a:ext cx="5473964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A candle brings light to dark places. Can you think of ways that bad times could be made better, just like the light makes darkness go away? </a:t>
            </a:r>
          </a:p>
        </p:txBody>
      </p:sp>
      <p:sp>
        <p:nvSpPr>
          <p:cNvPr id="9" name="Title 20">
            <a:extLst>
              <a:ext uri="{FF2B5EF4-FFF2-40B4-BE49-F238E27FC236}">
                <a16:creationId xmlns:a16="http://schemas.microsoft.com/office/drawing/2014/main" xmlns="" id="{9D1CF6F9-C084-467E-BD6D-8992E19C64A9}"/>
              </a:ext>
            </a:extLst>
          </p:cNvPr>
          <p:cNvSpPr txBox="1">
            <a:spLocks/>
          </p:cNvSpPr>
          <p:nvPr/>
        </p:nvSpPr>
        <p:spPr>
          <a:xfrm>
            <a:off x="434567" y="4837048"/>
            <a:ext cx="8247470" cy="399229"/>
          </a:xfrm>
          <a:prstGeom prst="roundRect">
            <a:avLst>
              <a:gd name="adj" fmla="val 0"/>
            </a:avLst>
          </a:prstGeom>
          <a:solidFill>
            <a:srgbClr val="003F7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698E8AD-1EC0-4BCB-9471-AC31D1656727}"/>
              </a:ext>
            </a:extLst>
          </p:cNvPr>
          <p:cNvSpPr/>
          <p:nvPr/>
        </p:nvSpPr>
        <p:spPr>
          <a:xfrm>
            <a:off x="5006566" y="1878760"/>
            <a:ext cx="3381786" cy="3381786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28E1BEB5-EB00-4BAC-8410-608B975A83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31437" y="1937680"/>
            <a:ext cx="1132044" cy="3209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07347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0">
            <a:extLst>
              <a:ext uri="{FF2B5EF4-FFF2-40B4-BE49-F238E27FC236}">
                <a16:creationId xmlns:a16="http://schemas.microsoft.com/office/drawing/2014/main" xmlns="" id="{9D1CF6F9-C084-467E-BD6D-8992E19C64A9}"/>
              </a:ext>
            </a:extLst>
          </p:cNvPr>
          <p:cNvSpPr txBox="1">
            <a:spLocks/>
          </p:cNvSpPr>
          <p:nvPr/>
        </p:nvSpPr>
        <p:spPr>
          <a:xfrm>
            <a:off x="434567" y="4861317"/>
            <a:ext cx="8247470" cy="399229"/>
          </a:xfrm>
          <a:prstGeom prst="roundRect">
            <a:avLst>
              <a:gd name="adj" fmla="val 0"/>
            </a:avLst>
          </a:prstGeom>
          <a:solidFill>
            <a:srgbClr val="003F7B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endParaRPr lang="en-GB" sz="3600" dirty="0">
              <a:solidFill>
                <a:schemeClr val="bg1"/>
              </a:solidFill>
              <a:latin typeface="Twinkl SemiBold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024760A-5D87-45D1-83E7-8C429D01BF2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42" r="24446"/>
          <a:stretch/>
        </p:blipFill>
        <p:spPr>
          <a:xfrm>
            <a:off x="5006566" y="1903029"/>
            <a:ext cx="3357517" cy="3357517"/>
          </a:xfrm>
          <a:prstGeom prst="flowChartConnector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43620" y="765175"/>
            <a:ext cx="8238417" cy="994306"/>
          </a:xfrm>
          <a:solidFill>
            <a:srgbClr val="003F7B"/>
          </a:solidFill>
        </p:spPr>
        <p:txBody>
          <a:bodyPr/>
          <a:lstStyle/>
          <a:p>
            <a:r>
              <a:rPr lang="en-GB" sz="3600" dirty="0">
                <a:solidFill>
                  <a:schemeClr val="bg1"/>
                </a:solidFill>
                <a:latin typeface="Twinkl SemiBold" pitchFamily="2" charset="0"/>
              </a:rPr>
              <a:t>A Party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48" y="1985248"/>
            <a:ext cx="4373677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/>
              <a:t>After the christening, family and friends might have a special meal or a party. </a:t>
            </a:r>
            <a:br>
              <a:rPr lang="en-GB" altLang="en-US" dirty="0"/>
            </a:br>
            <a:r>
              <a:rPr lang="en-GB" altLang="en-US" dirty="0"/>
              <a:t>It is a very happy time.</a:t>
            </a:r>
          </a:p>
        </p:txBody>
      </p:sp>
      <p:sp>
        <p:nvSpPr>
          <p:cNvPr id="6" name="Talk About It">
            <a:extLst>
              <a:ext uri="{FF2B5EF4-FFF2-40B4-BE49-F238E27FC236}">
                <a16:creationId xmlns:a16="http://schemas.microsoft.com/office/drawing/2014/main" xmlns="" id="{5D3794F1-78C6-4062-8E3A-5229C8F0B01C}"/>
              </a:ext>
            </a:extLst>
          </p:cNvPr>
          <p:cNvSpPr txBox="1">
            <a:spLocks/>
          </p:cNvSpPr>
          <p:nvPr/>
        </p:nvSpPr>
        <p:spPr>
          <a:xfrm>
            <a:off x="755651" y="5703682"/>
            <a:ext cx="1887962" cy="399229"/>
          </a:xfrm>
          <a:prstGeom prst="roundRect">
            <a:avLst>
              <a:gd name="adj" fmla="val 9641"/>
            </a:avLst>
          </a:prstGeom>
          <a:solidFill>
            <a:srgbClr val="DE1E5A"/>
          </a:solidFill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2" charset="0"/>
                <a:ea typeface="+mj-ea"/>
                <a:cs typeface="+mj-cs"/>
              </a:defRPr>
            </a:lvl1pPr>
          </a:lstStyle>
          <a:p>
            <a:r>
              <a:rPr lang="en-GB" sz="1600" b="0" dirty="0">
                <a:solidFill>
                  <a:schemeClr val="bg1"/>
                </a:solidFill>
                <a:latin typeface="Twinkl SemiBold" pitchFamily="2" charset="0"/>
              </a:rPr>
              <a:t>Talk About It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A622006A-8BE1-4506-85C6-E02419DADB52}"/>
              </a:ext>
            </a:extLst>
          </p:cNvPr>
          <p:cNvSpPr/>
          <p:nvPr/>
        </p:nvSpPr>
        <p:spPr>
          <a:xfrm>
            <a:off x="2914385" y="5764796"/>
            <a:ext cx="5473964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spcBef>
                <a:spcPct val="0"/>
              </a:spcBef>
            </a:pPr>
            <a:r>
              <a:rPr lang="en-GB" altLang="en-US" dirty="0"/>
              <a:t>What special food would you have at a party?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xmlns="" id="{9698E8AD-1EC0-4BCB-9471-AC31D1656727}"/>
              </a:ext>
            </a:extLst>
          </p:cNvPr>
          <p:cNvSpPr/>
          <p:nvPr/>
        </p:nvSpPr>
        <p:spPr>
          <a:xfrm>
            <a:off x="5006566" y="1878760"/>
            <a:ext cx="3381786" cy="3381786"/>
          </a:xfrm>
          <a:prstGeom prst="ellipse">
            <a:avLst/>
          </a:prstGeom>
          <a:noFill/>
          <a:ln w="38100">
            <a:solidFill>
              <a:srgbClr val="003F7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1467" y="2816245"/>
            <a:ext cx="1463167" cy="2877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999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84</TotalTime>
  <Words>506</Words>
  <Application>Microsoft Office PowerPoint</Application>
  <PresentationFormat>On-screen Show (4:3)</PresentationFormat>
  <Paragraphs>57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Twinkl</vt:lpstr>
      <vt:lpstr>Twinkl SemiBold</vt:lpstr>
      <vt:lpstr>Calibri</vt:lpstr>
      <vt:lpstr>Office Theme</vt:lpstr>
      <vt:lpstr>Slide 1</vt:lpstr>
      <vt:lpstr>A New Baby</vt:lpstr>
      <vt:lpstr>Religious Celebrations</vt:lpstr>
      <vt:lpstr>Christianity</vt:lpstr>
      <vt:lpstr>Christening</vt:lpstr>
      <vt:lpstr>Godparents</vt:lpstr>
      <vt:lpstr>The Sign of the Cross</vt:lpstr>
      <vt:lpstr>The Font</vt:lpstr>
      <vt:lpstr>Prayers</vt:lpstr>
      <vt:lpstr>A Candle</vt:lpstr>
      <vt:lpstr>A Party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Harvey Johnson</dc:creator>
  <cp:lastModifiedBy>HP</cp:lastModifiedBy>
  <cp:revision>10</cp:revision>
  <dcterms:created xsi:type="dcterms:W3CDTF">2019-01-02T11:31:12Z</dcterms:created>
  <dcterms:modified xsi:type="dcterms:W3CDTF">2020-07-09T13:07:42Z</dcterms:modified>
</cp:coreProperties>
</file>