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17.xml" ContentType="application/vnd.openxmlformats-officedocument.presentationml.slide+xml"/>
  <Override PartName="/ppt/slides/slide7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notesSlides/notesSlide1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13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  <p:sldMasterId id="2147483674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embeddedFontLst>
    <p:embeddedFont>
      <p:font typeface="Montserrat" charset="0"/>
      <p:regular r:id="rId21"/>
      <p:bold r:id="rId22"/>
      <p:italic r:id="rId23"/>
      <p:boldItalic r:id="rId24"/>
    </p:embeddedFont>
    <p:embeddedFont>
      <p:font typeface="Montserrat SemiBold" charset="0"/>
      <p:regular r:id="rId25"/>
      <p:bold r:id="rId26"/>
      <p:italic r:id="rId27"/>
      <p:boldItalic r:id="rId28"/>
    </p:embeddedFont>
    <p:embeddedFont>
      <p:font typeface="Montserrat Medium" charset="0"/>
      <p:regular r:id="rId29"/>
      <p:bold r:id="rId30"/>
      <p:italic r:id="rId31"/>
      <p:boldItalic r:id="rId32"/>
    </p:embeddedFont>
    <p:embeddedFont>
      <p:font typeface="NTPreCursivefk" pitchFamily="66" charset="0"/>
      <p:regular r:id="rId33"/>
    </p:embeddedFont>
    <p:embeddedFont>
      <p:font typeface="Calibri" pitchFamily="3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9" Type="http://schemas.openxmlformats.org/officeDocument/2006/relationships/viewProps" Target="viewProps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1.fntdata"/><Relationship Id="rId44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customXml" Target="../customXml/item2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4" name="Google Shape;18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8c91d4d989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8c91d4d989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g8c91d4d989_0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8c91d4d989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8c91d4d989_0_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g8c91d4d989_0_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8c91d4d989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8c91d4d989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g8c91d4d989_0_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8c91d4da4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8c91d4da43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g8c91d4da43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8c91d4da43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8c91d4da43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g8c91d4da43_0_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8c91d4da43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8c91d4da43_0_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g8c91d4da43_0_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8c91d4d989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8c91d4d989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g8c91d4d989_0_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8c91d4da43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8c91d4da43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8c91d4da43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8c91d4da43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8c91d4da43_0_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g8c91d4da43_0_7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8" name="Google Shape;2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6" name="Google Shape;27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8c91d4da43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g8c91d4da43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6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7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8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9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15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0" name="Google Shape;150;p28"/>
          <p:cNvSpPr txBox="1">
            <a:spLocks noGrp="1"/>
          </p:cNvSpPr>
          <p:nvPr>
            <p:ph type="subTitle" idx="2"/>
          </p:nvPr>
        </p:nvSpPr>
        <p:spPr>
          <a:xfrm>
            <a:off x="289792" y="5412592"/>
            <a:ext cx="5268000" cy="8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rgbClr val="4B3241"/>
                </a:solidFill>
              </a:rPr>
              <a:t>Miss Mitchell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428950" y="1650175"/>
            <a:ext cx="10725600" cy="17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Identifying right angles in shapes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57" name="Google Shape;157;p29"/>
          <p:cNvSpPr/>
          <p:nvPr/>
        </p:nvSpPr>
        <p:spPr>
          <a:xfrm>
            <a:off x="398271" y="226900"/>
            <a:ext cx="6253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9"/>
          <p:cNvSpPr txBox="1"/>
          <p:nvPr/>
        </p:nvSpPr>
        <p:spPr>
          <a:xfrm>
            <a:off x="2225000" y="1786066"/>
            <a:ext cx="7742000" cy="740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Right angles</a:t>
            </a:r>
            <a:endParaRPr sz="38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2225000" y="2994616"/>
            <a:ext cx="7742000" cy="740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66"/>
              <a:buFont typeface="Arial"/>
              <a:buNone/>
            </a:pPr>
            <a:r>
              <a:rPr lang="en-GB" sz="3866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Talk task</a:t>
            </a:r>
            <a:endParaRPr sz="3866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2225000" y="4203166"/>
            <a:ext cx="7742100" cy="7407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1" name="Google Shape;161;p29"/>
          <p:cNvCxnSpPr>
            <a:stCxn id="158" idx="2"/>
            <a:endCxn id="159" idx="0"/>
          </p:cNvCxnSpPr>
          <p:nvPr/>
        </p:nvCxnSpPr>
        <p:spPr>
          <a:xfrm>
            <a:off x="6096000" y="25268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2" name="Google Shape;162;p29"/>
          <p:cNvCxnSpPr>
            <a:stCxn id="159" idx="2"/>
            <a:endCxn id="160" idx="0"/>
          </p:cNvCxnSpPr>
          <p:nvPr/>
        </p:nvCxnSpPr>
        <p:spPr>
          <a:xfrm>
            <a:off x="6096000" y="373541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9"/>
          <p:cNvCxnSpPr/>
          <p:nvPr/>
        </p:nvCxnSpPr>
        <p:spPr>
          <a:xfrm>
            <a:off x="6096000" y="49439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64" name="Google Shape;164;p29"/>
          <p:cNvSpPr txBox="1"/>
          <p:nvPr/>
        </p:nvSpPr>
        <p:spPr>
          <a:xfrm>
            <a:off x="2224950" y="5411716"/>
            <a:ext cx="7742100" cy="740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Quiz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170" name="Google Shape;170;p30"/>
          <p:cNvSpPr/>
          <p:nvPr/>
        </p:nvSpPr>
        <p:spPr>
          <a:xfrm>
            <a:off x="398272" y="226900"/>
            <a:ext cx="60849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400" b="0" i="0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0"/>
          <p:cNvSpPr txBox="1"/>
          <p:nvPr/>
        </p:nvSpPr>
        <p:spPr>
          <a:xfrm>
            <a:off x="611967" y="2103100"/>
            <a:ext cx="3447200" cy="604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Pencil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30"/>
          <p:cNvSpPr txBox="1"/>
          <p:nvPr/>
        </p:nvSpPr>
        <p:spPr>
          <a:xfrm>
            <a:off x="4372400" y="2103100"/>
            <a:ext cx="3447200" cy="604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30"/>
          <p:cNvSpPr txBox="1"/>
          <p:nvPr/>
        </p:nvSpPr>
        <p:spPr>
          <a:xfrm>
            <a:off x="8132825" y="2103100"/>
            <a:ext cx="3447300" cy="21273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Items in your home. Please ask a parent or carer before touching any items.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4" name="Google Shape;174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6275" y="3333062"/>
            <a:ext cx="2253899" cy="243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7290" y="2992235"/>
            <a:ext cx="2557425" cy="255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pic>
        <p:nvPicPr>
          <p:cNvPr id="181" name="Google Shape;18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2" y="0"/>
            <a:ext cx="8543925" cy="581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pic>
        <p:nvPicPr>
          <p:cNvPr id="187" name="Google Shape;18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4775"/>
            <a:ext cx="9401175" cy="5762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6</a:t>
            </a:fld>
            <a:endParaRPr/>
          </a:p>
        </p:txBody>
      </p:sp>
      <p:pic>
        <p:nvPicPr>
          <p:cNvPr id="194" name="Google Shape;194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750"/>
            <a:ext cx="8524875" cy="574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7</a:t>
            </a:fld>
            <a:endParaRPr/>
          </a:p>
        </p:txBody>
      </p:sp>
      <p:pic>
        <p:nvPicPr>
          <p:cNvPr id="201" name="Google Shape;20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2" y="-33100"/>
            <a:ext cx="9544411" cy="581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5"/>
          <p:cNvSpPr txBox="1">
            <a:spLocks noGrp="1"/>
          </p:cNvSpPr>
          <p:nvPr>
            <p:ph type="title"/>
          </p:nvPr>
        </p:nvSpPr>
        <p:spPr>
          <a:xfrm>
            <a:off x="3121725" y="1790550"/>
            <a:ext cx="5554200" cy="108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800">
                <a:solidFill>
                  <a:schemeClr val="dk2"/>
                </a:solidFill>
              </a:rPr>
              <a:t>Right angle </a:t>
            </a:r>
            <a:endParaRPr sz="6800">
              <a:solidFill>
                <a:schemeClr val="dk2"/>
              </a:solidFill>
            </a:endParaRPr>
          </a:p>
        </p:txBody>
      </p:sp>
      <p:sp>
        <p:nvSpPr>
          <p:cNvPr id="208" name="Google Shape;208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8</a:t>
            </a:fld>
            <a:endParaRPr/>
          </a:p>
        </p:txBody>
      </p:sp>
      <p:pic>
        <p:nvPicPr>
          <p:cNvPr id="209" name="Google Shape;209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1913" y="599925"/>
            <a:ext cx="981075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1913" y="2950200"/>
            <a:ext cx="981075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25200" y="3680975"/>
            <a:ext cx="981075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77288" y="2950200"/>
            <a:ext cx="981075" cy="119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9</a:t>
            </a:fld>
            <a:endParaRPr/>
          </a:p>
        </p:txBody>
      </p:sp>
      <p:pic>
        <p:nvPicPr>
          <p:cNvPr id="219" name="Google Shape;21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3500" y="0"/>
            <a:ext cx="3467100" cy="3438525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36"/>
          <p:cNvSpPr txBox="1"/>
          <p:nvPr/>
        </p:nvSpPr>
        <p:spPr>
          <a:xfrm>
            <a:off x="4957600" y="645225"/>
            <a:ext cx="6775500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right angle is a turn of 90 degrees.</a:t>
            </a:r>
            <a:endParaRPr sz="4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21" name="Google Shape;221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1950" y="3438525"/>
            <a:ext cx="2779900" cy="2754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4550" y="3413175"/>
            <a:ext cx="2779900" cy="2805482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6"/>
          <p:cNvSpPr txBox="1"/>
          <p:nvPr/>
        </p:nvSpPr>
        <p:spPr>
          <a:xfrm>
            <a:off x="6926750" y="3652100"/>
            <a:ext cx="4905300" cy="19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Quarter to and quarter past are examples of right angles.</a:t>
            </a:r>
            <a:endParaRPr sz="3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10</a:t>
            </a:fld>
            <a:endParaRPr/>
          </a:p>
        </p:txBody>
      </p:sp>
      <p:pic>
        <p:nvPicPr>
          <p:cNvPr id="230" name="Google Shape;23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550" y="-481850"/>
            <a:ext cx="2706475" cy="296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3085675" y="1485400"/>
            <a:ext cx="2706475" cy="296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5695700" y="0"/>
            <a:ext cx="2706475" cy="296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8699925" y="1244775"/>
            <a:ext cx="2706475" cy="29618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37"/>
          <p:cNvSpPr txBox="1"/>
          <p:nvPr/>
        </p:nvSpPr>
        <p:spPr>
          <a:xfrm>
            <a:off x="251550" y="4001150"/>
            <a:ext cx="11448300" cy="13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They can be found where two lines meet,  which makes an ‘L’ shape!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right angle can usually be found in the corner of a rectangle or square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8"/>
          <p:cNvSpPr txBox="1">
            <a:spLocks noGrp="1"/>
          </p:cNvSpPr>
          <p:nvPr>
            <p:ph type="title"/>
          </p:nvPr>
        </p:nvSpPr>
        <p:spPr>
          <a:xfrm>
            <a:off x="231870" y="347600"/>
            <a:ext cx="2858400" cy="108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Talk task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41" name="Google Shape;241;p3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11</a:t>
            </a:fld>
            <a:endParaRPr/>
          </a:p>
        </p:txBody>
      </p:sp>
      <p:sp>
        <p:nvSpPr>
          <p:cNvPr id="242" name="Google Shape;242;p38"/>
          <p:cNvSpPr txBox="1"/>
          <p:nvPr/>
        </p:nvSpPr>
        <p:spPr>
          <a:xfrm>
            <a:off x="1272450" y="1083325"/>
            <a:ext cx="8940300" cy="16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ctr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Find 5 examples of right angles in your house!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3" name="Google Shape;243;p38"/>
          <p:cNvSpPr txBox="1"/>
          <p:nvPr/>
        </p:nvSpPr>
        <p:spPr>
          <a:xfrm>
            <a:off x="917575" y="2752225"/>
            <a:ext cx="9122100" cy="2073300"/>
          </a:xfrm>
          <a:prstGeom prst="rect">
            <a:avLst/>
          </a:prstGeom>
          <a:noFill/>
          <a:ln w="38100" cap="flat" cmpd="sng">
            <a:solidFill>
              <a:srgbClr val="00A0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Say it out loud:</a:t>
            </a:r>
            <a:endParaRPr sz="28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This is a right angle because __________________.</a:t>
            </a:r>
            <a:endParaRPr sz="28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This is not a right angle because _______________.</a:t>
            </a:r>
            <a:endParaRPr sz="28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4" name="Google Shape;244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12750" y="4076775"/>
            <a:ext cx="1750024" cy="1750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12</a:t>
            </a:fld>
            <a:endParaRPr/>
          </a:p>
        </p:txBody>
      </p:sp>
      <p:pic>
        <p:nvPicPr>
          <p:cNvPr id="251" name="Google Shape;251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69775" y="152400"/>
            <a:ext cx="4623400" cy="45683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52398" y="857232"/>
            <a:ext cx="3071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NTPreCursivefk" pitchFamily="66" charset="0"/>
              </a:rPr>
              <a:t>How many right angles does the square have?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13</a:t>
            </a:fld>
            <a:endParaRPr/>
          </a:p>
        </p:txBody>
      </p:sp>
      <p:pic>
        <p:nvPicPr>
          <p:cNvPr id="258" name="Google Shape;258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85425" y="185450"/>
            <a:ext cx="4639950" cy="47261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52398" y="857232"/>
            <a:ext cx="3071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NTPreCursivefk" pitchFamily="66" charset="0"/>
              </a:rPr>
              <a:t>How many right angles does this triangle have?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14</a:t>
            </a:fld>
            <a:endParaRPr/>
          </a:p>
        </p:txBody>
      </p:sp>
      <p:pic>
        <p:nvPicPr>
          <p:cNvPr id="265" name="Google Shape;265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70325" y="184650"/>
            <a:ext cx="4691300" cy="4673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52398" y="857232"/>
            <a:ext cx="30718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NTPreCursivefk" pitchFamily="66" charset="0"/>
              </a:rPr>
              <a:t>How many right angles does the pentagon have?</a:t>
            </a:r>
          </a:p>
          <a:p>
            <a:endParaRPr lang="en-GB" sz="4000" dirty="0" smtClean="0">
              <a:latin typeface="NTPreCursivefk" pitchFamily="66" charset="0"/>
            </a:endParaRPr>
          </a:p>
          <a:p>
            <a:r>
              <a:rPr lang="en-GB" sz="4000" dirty="0" smtClean="0">
                <a:latin typeface="NTPreCursivefk" pitchFamily="66" charset="0"/>
              </a:rPr>
              <a:t>Does it have any?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15</a:t>
            </a:fld>
            <a:endParaRPr/>
          </a:p>
        </p:txBody>
      </p:sp>
      <p:sp>
        <p:nvSpPr>
          <p:cNvPr id="271" name="Google Shape;271;p42"/>
          <p:cNvSpPr/>
          <p:nvPr/>
        </p:nvSpPr>
        <p:spPr>
          <a:xfrm>
            <a:off x="7" y="78175"/>
            <a:ext cx="50997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4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ndependent task</a:t>
            </a:r>
            <a:endParaRPr sz="10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42"/>
          <p:cNvPicPr preferRelativeResize="0"/>
          <p:nvPr/>
        </p:nvPicPr>
        <p:blipFill rotWithShape="1">
          <a:blip r:embed="rId3">
            <a:alphaModFix/>
          </a:blip>
          <a:srcRect b="27682"/>
          <a:stretch/>
        </p:blipFill>
        <p:spPr>
          <a:xfrm>
            <a:off x="5099700" y="310925"/>
            <a:ext cx="6567175" cy="4882275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42"/>
          <p:cNvSpPr txBox="1"/>
          <p:nvPr/>
        </p:nvSpPr>
        <p:spPr>
          <a:xfrm>
            <a:off x="330500" y="1189825"/>
            <a:ext cx="4197300" cy="26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Look at the shapes and identify whether they have right angles.</a:t>
            </a:r>
            <a:endParaRPr sz="27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3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complete 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9" name="Google Shape;279;p43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80" name="Google Shape;280;p43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9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43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43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Carry on</a:t>
            </a:r>
            <a:r>
              <a:rPr lang="en-GB" sz="2667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667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once 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4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17</a:t>
            </a:fld>
            <a:endParaRPr/>
          </a:p>
        </p:txBody>
      </p:sp>
      <p:sp>
        <p:nvSpPr>
          <p:cNvPr id="288" name="Google Shape;288;p44"/>
          <p:cNvSpPr/>
          <p:nvPr/>
        </p:nvSpPr>
        <p:spPr>
          <a:xfrm>
            <a:off x="214828" y="78175"/>
            <a:ext cx="26274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400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9" name="Google Shape;289;p44"/>
          <p:cNvSpPr txBox="1"/>
          <p:nvPr/>
        </p:nvSpPr>
        <p:spPr>
          <a:xfrm>
            <a:off x="519075" y="5819300"/>
            <a:ext cx="2253600" cy="2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90" name="Google Shape;290;p44"/>
          <p:cNvPicPr preferRelativeResize="0"/>
          <p:nvPr/>
        </p:nvPicPr>
        <p:blipFill rotWithShape="1">
          <a:blip r:embed="rId3">
            <a:alphaModFix/>
          </a:blip>
          <a:srcRect b="27682"/>
          <a:stretch/>
        </p:blipFill>
        <p:spPr>
          <a:xfrm>
            <a:off x="5099700" y="310925"/>
            <a:ext cx="6567175" cy="4882275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44"/>
          <p:cNvSpPr txBox="1"/>
          <p:nvPr/>
        </p:nvSpPr>
        <p:spPr>
          <a:xfrm>
            <a:off x="214825" y="1529700"/>
            <a:ext cx="4197300" cy="26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Only the square and rectangle have right angles!</a:t>
            </a:r>
            <a:endParaRPr sz="49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2" name="Google Shape;292;p44"/>
          <p:cNvSpPr/>
          <p:nvPr/>
        </p:nvSpPr>
        <p:spPr>
          <a:xfrm>
            <a:off x="7849525" y="1487275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44"/>
          <p:cNvSpPr/>
          <p:nvPr/>
        </p:nvSpPr>
        <p:spPr>
          <a:xfrm>
            <a:off x="7849525" y="1938175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44"/>
          <p:cNvSpPr/>
          <p:nvPr/>
        </p:nvSpPr>
        <p:spPr>
          <a:xfrm>
            <a:off x="9467850" y="1938175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44"/>
          <p:cNvSpPr/>
          <p:nvPr/>
        </p:nvSpPr>
        <p:spPr>
          <a:xfrm>
            <a:off x="9364350" y="1487275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44"/>
          <p:cNvSpPr/>
          <p:nvPr/>
        </p:nvSpPr>
        <p:spPr>
          <a:xfrm>
            <a:off x="5881200" y="1639675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44"/>
          <p:cNvSpPr/>
          <p:nvPr/>
        </p:nvSpPr>
        <p:spPr>
          <a:xfrm>
            <a:off x="5881200" y="2727300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44"/>
          <p:cNvSpPr/>
          <p:nvPr/>
        </p:nvSpPr>
        <p:spPr>
          <a:xfrm>
            <a:off x="6433850" y="2198700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44"/>
          <p:cNvSpPr/>
          <p:nvPr/>
        </p:nvSpPr>
        <p:spPr>
          <a:xfrm>
            <a:off x="5297275" y="2198700"/>
            <a:ext cx="429600" cy="298500"/>
          </a:xfrm>
          <a:prstGeom prst="ellipse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579C1E-97D1-4D58-8ECA-E083316B9A82}"/>
</file>

<file path=customXml/itemProps2.xml><?xml version="1.0" encoding="utf-8"?>
<ds:datastoreItem xmlns:ds="http://schemas.openxmlformats.org/officeDocument/2006/customXml" ds:itemID="{BE87A92F-2FE5-4DB5-8CA5-815480B5A5D9}"/>
</file>

<file path=customXml/itemProps3.xml><?xml version="1.0" encoding="utf-8"?>
<ds:datastoreItem xmlns:ds="http://schemas.openxmlformats.org/officeDocument/2006/customXml" ds:itemID="{17DC1A08-ED6F-499E-860B-DC8D9B01115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</Words>
  <PresentationFormat>Custom</PresentationFormat>
  <Paragraphs>58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Montserrat</vt:lpstr>
      <vt:lpstr>Montserrat SemiBold</vt:lpstr>
      <vt:lpstr>Montserrat Medium</vt:lpstr>
      <vt:lpstr>NTPreCursivefk</vt:lpstr>
      <vt:lpstr>Calibri</vt:lpstr>
      <vt:lpstr>Oak National Academy v2</vt:lpstr>
      <vt:lpstr>1_Oak National Academy v2</vt:lpstr>
      <vt:lpstr>Slide 1</vt:lpstr>
      <vt:lpstr>Slide 2</vt:lpstr>
      <vt:lpstr>Slide 3</vt:lpstr>
      <vt:lpstr>Slide 4</vt:lpstr>
      <vt:lpstr>Slide 5</vt:lpstr>
      <vt:lpstr>Slide 6</vt:lpstr>
      <vt:lpstr>Slide 7</vt:lpstr>
      <vt:lpstr>Right angle </vt:lpstr>
      <vt:lpstr>Slide 9</vt:lpstr>
      <vt:lpstr>Slide 10</vt:lpstr>
      <vt:lpstr>Talk task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2020-10-11T15:23:00Z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