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0" r:id="rId1"/>
  </p:sldMasterIdLst>
  <p:notesMasterIdLst>
    <p:notesMasterId r:id="rId11"/>
  </p:notesMasterIdLst>
  <p:sldIdLst>
    <p:sldId id="256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</p:sldIdLst>
  <p:sldSz cx="18288000" cy="10287000"/>
  <p:notesSz cx="6858000" cy="9144000"/>
  <p:embeddedFontLst>
    <p:embeddedFont>
      <p:font typeface="Montserrat" charset="0"/>
      <p:regular r:id="rId12"/>
      <p:bold r:id="rId13"/>
      <p:italic r:id="rId14"/>
      <p:boldItalic r:id="rId15"/>
    </p:embeddedFont>
    <p:embeddedFont>
      <p:font typeface="Montserrat Medium" charset="0"/>
      <p:regular r:id="rId16"/>
      <p:bold r:id="rId17"/>
      <p:italic r:id="rId18"/>
      <p:boldItalic r:id="rId19"/>
    </p:embeddedFont>
    <p:embeddedFont>
      <p:font typeface="Montserrat SemiBold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816" y="-108"/>
      </p:cViewPr>
      <p:guideLst>
        <p:guide orient="horz" pos="3240"/>
        <p:guide pos="57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8c6b6f0b7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8c6b6f0b7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Silent - 5 seconds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Full face intro (welcome, introduce self, introduce lesson) </a:t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7349fb42c9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7349fb42c9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824d6f62a1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824d6f62a1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824d6f62a1_0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824d6f62a1_0_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7349fb42c9_0_3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7349fb42c9_0_3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824d6f62a1_0_1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824d6f62a1_0_1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824d6f62a1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824d6f62a1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824d6f62a1_0_2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824d6f62a1_0_2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824d6f62a1_0_2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824d6f62a1_0_2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917950" y="2876300"/>
            <a:ext cx="16452000" cy="372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6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104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917950" y="890050"/>
            <a:ext cx="16452000" cy="1585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36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56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2"/>
          </p:nvPr>
        </p:nvSpPr>
        <p:spPr>
          <a:xfrm>
            <a:off x="917950" y="8210950"/>
            <a:ext cx="7902000" cy="1239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2000"/>
              </a:spcBef>
              <a:spcAft>
                <a:spcPts val="0"/>
              </a:spcAft>
              <a:buNone/>
              <a:defRPr sz="28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2pPr>
            <a:lvl3pPr lvl="2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3pPr>
            <a:lvl4pPr lvl="3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4pPr>
            <a:lvl5pPr lvl="4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5pPr>
            <a:lvl6pPr lvl="5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6pPr>
            <a:lvl7pPr lvl="6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7pPr>
            <a:lvl8pPr lvl="7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8pPr>
            <a:lvl9pPr lvl="8">
              <a:spcBef>
                <a:spcPts val="2000"/>
              </a:spcBef>
              <a:spcAft>
                <a:spcPts val="2000"/>
              </a:spcAft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12631606" y="7235497"/>
            <a:ext cx="4719201" cy="25641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2"/>
          <p:cNvSpPr/>
          <p:nvPr/>
        </p:nvSpPr>
        <p:spPr>
          <a:xfrm>
            <a:off x="17398450" y="8918400"/>
            <a:ext cx="889800" cy="1368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82850" tIns="182850" rIns="182850" bIns="1828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917950" y="2876300"/>
            <a:ext cx="16452000" cy="6379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6000"/>
              <a:buFont typeface="Montserrat SemiBold"/>
              <a:buNone/>
              <a:defRPr sz="6000" b="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None/>
              <a:defRPr sz="7200">
                <a:solidFill>
                  <a:srgbClr val="4B324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19" name="Google Shape;19;p3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 sz="2800"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79020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917950" y="2876300"/>
            <a:ext cx="7902000" cy="596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9467950" y="2876300"/>
            <a:ext cx="7902000" cy="596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title" idx="3"/>
          </p:nvPr>
        </p:nvSpPr>
        <p:spPr>
          <a:xfrm>
            <a:off x="9467950" y="890050"/>
            <a:ext cx="79020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TITLE_ONLY_1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4400"/>
              <a:buNone/>
              <a:defRPr>
                <a:solidFill>
                  <a:srgbClr val="4B324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subTitle" idx="1"/>
          </p:nvPr>
        </p:nvSpPr>
        <p:spPr>
          <a:xfrm>
            <a:off x="91795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body" idx="2"/>
          </p:nvPr>
        </p:nvSpPr>
        <p:spPr>
          <a:xfrm>
            <a:off x="917950" y="4985250"/>
            <a:ext cx="5170800" cy="38532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marL="914400" lvl="1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marL="1371600" lvl="2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subTitle" idx="3"/>
          </p:nvPr>
        </p:nvSpPr>
        <p:spPr>
          <a:xfrm>
            <a:off x="655860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4"/>
          </p:nvPr>
        </p:nvSpPr>
        <p:spPr>
          <a:xfrm>
            <a:off x="6558600" y="4985250"/>
            <a:ext cx="5170800" cy="38532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406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marL="914400" lvl="1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marL="1371600" lvl="2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ubTitle" idx="5"/>
          </p:nvPr>
        </p:nvSpPr>
        <p:spPr>
          <a:xfrm>
            <a:off x="12199250" y="3764250"/>
            <a:ext cx="5170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6"/>
          </p:nvPr>
        </p:nvSpPr>
        <p:spPr>
          <a:xfrm>
            <a:off x="12199250" y="4985250"/>
            <a:ext cx="5170800" cy="38532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406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marL="914400" lvl="1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 sz="2800"/>
            </a:lvl2pPr>
            <a:lvl3pPr marL="1371600" lvl="2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TITLE_ONLY_1_1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ubTitle" idx="2"/>
          </p:nvPr>
        </p:nvSpPr>
        <p:spPr>
          <a:xfrm>
            <a:off x="11111450" y="5342400"/>
            <a:ext cx="6258600" cy="7890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8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body" idx="3"/>
          </p:nvPr>
        </p:nvSpPr>
        <p:spPr>
          <a:xfrm>
            <a:off x="917950" y="4140150"/>
            <a:ext cx="7902000" cy="105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subTitle" idx="4"/>
          </p:nvPr>
        </p:nvSpPr>
        <p:spPr>
          <a:xfrm>
            <a:off x="917950" y="534240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body" idx="5"/>
          </p:nvPr>
        </p:nvSpPr>
        <p:spPr>
          <a:xfrm>
            <a:off x="917950" y="6606250"/>
            <a:ext cx="7902000" cy="1053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ubTitle" idx="6"/>
          </p:nvPr>
        </p:nvSpPr>
        <p:spPr>
          <a:xfrm>
            <a:off x="11111450" y="6355450"/>
            <a:ext cx="6258600" cy="7890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8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subTitle" idx="7"/>
          </p:nvPr>
        </p:nvSpPr>
        <p:spPr>
          <a:xfrm>
            <a:off x="11111450" y="7368500"/>
            <a:ext cx="6258600" cy="7890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800" b="1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b="1"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4400"/>
              <a:buNone/>
              <a:defRPr>
                <a:solidFill>
                  <a:srgbClr val="4B324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body" idx="2"/>
          </p:nvPr>
        </p:nvSpPr>
        <p:spPr>
          <a:xfrm>
            <a:off x="91795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subTitle" idx="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body" idx="6"/>
          </p:nvPr>
        </p:nvSpPr>
        <p:spPr>
          <a:xfrm>
            <a:off x="91795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ubTitle" idx="7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8"/>
          </p:nvPr>
        </p:nvSpPr>
        <p:spPr>
          <a:xfrm>
            <a:off x="946800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rtl="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rtl="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rtl="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 rtl="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 rtl="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 rtl="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 rtl="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0"/>
          <p:cNvSpPr txBox="1">
            <a:spLocks noGrp="1"/>
          </p:cNvSpPr>
          <p:nvPr>
            <p:ph type="title"/>
          </p:nvPr>
        </p:nvSpPr>
        <p:spPr>
          <a:xfrm>
            <a:off x="917950" y="892800"/>
            <a:ext cx="7902000" cy="162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917950" y="2876300"/>
            <a:ext cx="7902000" cy="596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406400"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5pPr>
            <a:lvl6pPr marL="2743200" lvl="5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6pPr>
            <a:lvl7pPr marL="3200400" lvl="6" indent="-406400">
              <a:spcBef>
                <a:spcPts val="1200"/>
              </a:spcBef>
              <a:spcAft>
                <a:spcPts val="0"/>
              </a:spcAft>
              <a:buSzPts val="2800"/>
              <a:buChar char="–"/>
              <a:defRPr/>
            </a:lvl7pPr>
            <a:lvl8pPr marL="3657600" lvl="7" indent="-406400">
              <a:spcBef>
                <a:spcPts val="800"/>
              </a:spcBef>
              <a:spcAft>
                <a:spcPts val="0"/>
              </a:spcAft>
              <a:buSzPts val="2800"/>
              <a:buChar char="–"/>
              <a:defRPr/>
            </a:lvl8pPr>
            <a:lvl9pPr marL="4114800" lvl="8" indent="-406400">
              <a:spcBef>
                <a:spcPts val="800"/>
              </a:spcBef>
              <a:spcAft>
                <a:spcPts val="400"/>
              </a:spcAft>
              <a:buSzPts val="2800"/>
              <a:buChar char="–"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 txBox="1">
            <a:spLocks noGrp="1"/>
          </p:cNvSpPr>
          <p:nvPr>
            <p:ph type="title"/>
          </p:nvPr>
        </p:nvSpPr>
        <p:spPr>
          <a:xfrm>
            <a:off x="980500" y="2199450"/>
            <a:ext cx="16389600" cy="688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 b="0" i="1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B3241"/>
              </a:buClr>
              <a:buSzPts val="7200"/>
              <a:buFont typeface="Montserrat SemiBold"/>
              <a:buNone/>
              <a:defRPr sz="72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subTitle" idx="1"/>
          </p:nvPr>
        </p:nvSpPr>
        <p:spPr>
          <a:xfrm>
            <a:off x="949050" y="7939000"/>
            <a:ext cx="7870800" cy="1908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140000"/>
              </a:lnSpc>
              <a:spcBef>
                <a:spcPts val="2000"/>
              </a:spcBef>
              <a:spcAft>
                <a:spcPts val="0"/>
              </a:spcAft>
              <a:buNone/>
              <a:defRPr sz="2800">
                <a:solidFill>
                  <a:srgbClr val="4B324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2pPr>
            <a:lvl3pPr lvl="2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3pPr>
            <a:lvl4pPr lvl="3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4pPr>
            <a:lvl5pPr lvl="4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5pPr>
            <a:lvl6pPr lvl="5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6pPr>
            <a:lvl7pPr lvl="6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7pPr>
            <a:lvl8pPr lvl="7">
              <a:spcBef>
                <a:spcPts val="2000"/>
              </a:spcBef>
              <a:spcAft>
                <a:spcPts val="0"/>
              </a:spcAft>
              <a:buNone/>
              <a:defRPr>
                <a:solidFill>
                  <a:srgbClr val="4B3241"/>
                </a:solidFill>
              </a:defRPr>
            </a:lvl8pPr>
            <a:lvl9pPr lvl="8">
              <a:spcBef>
                <a:spcPts val="2000"/>
              </a:spcBef>
              <a:spcAft>
                <a:spcPts val="2000"/>
              </a:spcAft>
              <a:buNone/>
              <a:defRPr>
                <a:solidFill>
                  <a:srgbClr val="4B3241"/>
                </a:solidFill>
              </a:defRPr>
            </a:lvl9pPr>
          </a:lstStyle>
          <a:p>
            <a:endParaRPr/>
          </a:p>
        </p:txBody>
      </p:sp>
      <p:pic>
        <p:nvPicPr>
          <p:cNvPr id="70" name="Google Shape;70;p11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2"/>
          <p:cNvSpPr txBox="1">
            <a:spLocks noGrp="1"/>
          </p:cNvSpPr>
          <p:nvPr>
            <p:ph type="body" idx="1"/>
          </p:nvPr>
        </p:nvSpPr>
        <p:spPr>
          <a:xfrm>
            <a:off x="936000" y="9252000"/>
            <a:ext cx="7884000" cy="640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3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Font typeface="Montserrat"/>
              <a:buNone/>
              <a:defRPr sz="4400" b="1"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Font typeface="Montserrat Medium"/>
              <a:buNone/>
              <a:defRPr sz="56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917950" y="2519050"/>
            <a:ext cx="16452000" cy="6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43180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40640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40640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40640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40640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40640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40640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40640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2800"/>
              <a:buFont typeface="Montserrat"/>
              <a:buChar char="–"/>
              <a:defRPr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1600">
                <a:solidFill>
                  <a:srgbClr val="4B324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7408298" y="9005905"/>
            <a:ext cx="448851" cy="838354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B3241"/>
                </a:solidFill>
              </a:rPr>
              <a:t>What makes something pure?</a:t>
            </a:r>
            <a:endParaRPr>
              <a:solidFill>
                <a:srgbClr val="4B3241"/>
              </a:solidFill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B3241"/>
                </a:solidFill>
              </a:rPr>
              <a:t>Worksheet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80" name="Google Shape;80;p14"/>
          <p:cNvSpPr txBox="1">
            <a:spLocks noGrp="1"/>
          </p:cNvSpPr>
          <p:nvPr>
            <p:ph type="body" idx="1"/>
          </p:nvPr>
        </p:nvSpPr>
        <p:spPr>
          <a:xfrm>
            <a:off x="917950" y="2876300"/>
            <a:ext cx="16452000" cy="596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>
                <a:solidFill>
                  <a:srgbClr val="4B3241"/>
                </a:solidFill>
              </a:rPr>
              <a:t>Science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81" name="Google Shape;81;p14"/>
          <p:cNvSpPr txBox="1">
            <a:spLocks noGrp="1"/>
          </p:cNvSpPr>
          <p:nvPr>
            <p:ph type="subTitle" idx="4294967295"/>
          </p:nvPr>
        </p:nvSpPr>
        <p:spPr>
          <a:xfrm>
            <a:off x="917950" y="8210950"/>
            <a:ext cx="7902000" cy="123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>
                <a:solidFill>
                  <a:srgbClr val="4B3241"/>
                </a:solidFill>
              </a:rPr>
              <a:t>Miss Couves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82" name="Google Shape;82;p14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6"/>
          <p:cNvSpPr txBox="1">
            <a:spLocks noGrp="1"/>
          </p:cNvSpPr>
          <p:nvPr>
            <p:ph type="title"/>
          </p:nvPr>
        </p:nvSpPr>
        <p:spPr>
          <a:xfrm>
            <a:off x="917950" y="892800"/>
            <a:ext cx="14525400" cy="162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What do the particles in wood look like?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00" name="Google Shape;100;p16"/>
          <p:cNvSpPr txBox="1">
            <a:spLocks noGrp="1"/>
          </p:cNvSpPr>
          <p:nvPr>
            <p:ph type="body" idx="1"/>
          </p:nvPr>
        </p:nvSpPr>
        <p:spPr>
          <a:xfrm>
            <a:off x="917950" y="2237700"/>
            <a:ext cx="15282834" cy="581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dirty="0"/>
              <a:t>Questions to ask: </a:t>
            </a:r>
            <a:endParaRPr sz="3500" dirty="0"/>
          </a:p>
          <a:p>
            <a:pPr marL="914400" lvl="0" indent="-679450" algn="l" rtl="0">
              <a:spcBef>
                <a:spcPts val="2000"/>
              </a:spcBef>
              <a:spcAft>
                <a:spcPts val="0"/>
              </a:spcAft>
              <a:buSzPts val="3500"/>
              <a:buChar char="●"/>
            </a:pPr>
            <a:r>
              <a:rPr lang="en-GB" sz="3500" dirty="0"/>
              <a:t>Is the substance a solid, a liquid or a gas?</a:t>
            </a:r>
            <a:endParaRPr sz="3500" dirty="0"/>
          </a:p>
          <a:p>
            <a:pPr marL="914400" lvl="0" indent="-679450" algn="l" rtl="0">
              <a:spcBef>
                <a:spcPts val="0"/>
              </a:spcBef>
              <a:spcAft>
                <a:spcPts val="0"/>
              </a:spcAft>
              <a:buSzPts val="3500"/>
              <a:buChar char="●"/>
            </a:pPr>
            <a:r>
              <a:rPr lang="en-GB" sz="3500" dirty="0"/>
              <a:t>Should the particles touch?</a:t>
            </a:r>
            <a:endParaRPr sz="3500" dirty="0"/>
          </a:p>
          <a:p>
            <a:pPr marL="914400" lvl="0" indent="-679450" algn="l" rtl="0">
              <a:spcBef>
                <a:spcPts val="0"/>
              </a:spcBef>
              <a:spcAft>
                <a:spcPts val="0"/>
              </a:spcAft>
              <a:buSzPts val="3500"/>
              <a:buChar char="●"/>
            </a:pPr>
            <a:r>
              <a:rPr lang="en-GB" sz="3500" dirty="0"/>
              <a:t>Should the particles be ordered?</a:t>
            </a:r>
            <a:endParaRPr sz="3500" dirty="0"/>
          </a:p>
          <a:p>
            <a:pPr marL="914400" lvl="0" indent="-679450" algn="l" rtl="0">
              <a:spcBef>
                <a:spcPts val="0"/>
              </a:spcBef>
              <a:spcAft>
                <a:spcPts val="0"/>
              </a:spcAft>
              <a:buSzPts val="3500"/>
              <a:buChar char="●"/>
            </a:pPr>
            <a:r>
              <a:rPr lang="en-GB" sz="3500" dirty="0"/>
              <a:t>Should the particles be moving fast?</a:t>
            </a:r>
            <a:endParaRPr dirty="0"/>
          </a:p>
        </p:txBody>
      </p:sp>
      <p:sp>
        <p:nvSpPr>
          <p:cNvPr id="101" name="Google Shape;101;p16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7"/>
          <p:cNvSpPr txBox="1">
            <a:spLocks noGrp="1"/>
          </p:cNvSpPr>
          <p:nvPr>
            <p:ph type="title"/>
          </p:nvPr>
        </p:nvSpPr>
        <p:spPr>
          <a:xfrm>
            <a:off x="917950" y="892800"/>
            <a:ext cx="14525400" cy="162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What do the particles in oil look like?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07" name="Google Shape;107;p17"/>
          <p:cNvSpPr txBox="1">
            <a:spLocks noGrp="1"/>
          </p:cNvSpPr>
          <p:nvPr>
            <p:ph type="body" idx="1"/>
          </p:nvPr>
        </p:nvSpPr>
        <p:spPr>
          <a:xfrm>
            <a:off x="917950" y="2237700"/>
            <a:ext cx="15858898" cy="581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dirty="0"/>
              <a:t>Questions to ask: </a:t>
            </a:r>
            <a:endParaRPr sz="3500" dirty="0"/>
          </a:p>
          <a:p>
            <a:pPr marL="914400" lvl="0" indent="-679450" algn="l" rtl="0">
              <a:spcBef>
                <a:spcPts val="2000"/>
              </a:spcBef>
              <a:spcAft>
                <a:spcPts val="0"/>
              </a:spcAft>
              <a:buSzPts val="3500"/>
              <a:buChar char="●"/>
            </a:pPr>
            <a:r>
              <a:rPr lang="en-GB" sz="3500" dirty="0"/>
              <a:t>Is the substance a solid, a liquid or a gas?</a:t>
            </a:r>
            <a:endParaRPr sz="3500" dirty="0"/>
          </a:p>
          <a:p>
            <a:pPr marL="914400" lvl="0" indent="-679450" algn="l" rtl="0">
              <a:spcBef>
                <a:spcPts val="0"/>
              </a:spcBef>
              <a:spcAft>
                <a:spcPts val="0"/>
              </a:spcAft>
              <a:buSzPts val="3500"/>
              <a:buChar char="●"/>
            </a:pPr>
            <a:r>
              <a:rPr lang="en-GB" sz="3500" dirty="0"/>
              <a:t>Should the particles touch?</a:t>
            </a:r>
            <a:endParaRPr sz="3500" dirty="0"/>
          </a:p>
          <a:p>
            <a:pPr marL="914400" lvl="0" indent="-679450" algn="l" rtl="0">
              <a:spcBef>
                <a:spcPts val="0"/>
              </a:spcBef>
              <a:spcAft>
                <a:spcPts val="0"/>
              </a:spcAft>
              <a:buSzPts val="3500"/>
              <a:buChar char="●"/>
            </a:pPr>
            <a:r>
              <a:rPr lang="en-GB" sz="3500" dirty="0"/>
              <a:t>Should the particles be ordered?</a:t>
            </a:r>
            <a:endParaRPr sz="3500" dirty="0"/>
          </a:p>
          <a:p>
            <a:pPr marL="914400" lvl="0" indent="-679450" algn="l" rtl="0">
              <a:spcBef>
                <a:spcPts val="0"/>
              </a:spcBef>
              <a:spcAft>
                <a:spcPts val="0"/>
              </a:spcAft>
              <a:buSzPts val="3500"/>
              <a:buChar char="●"/>
            </a:pPr>
            <a:r>
              <a:rPr lang="en-GB" sz="3500" dirty="0"/>
              <a:t>Should the particles be moving fast?</a:t>
            </a:r>
            <a:endParaRPr dirty="0"/>
          </a:p>
        </p:txBody>
      </p:sp>
      <p:sp>
        <p:nvSpPr>
          <p:cNvPr id="108" name="Google Shape;108;p17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8"/>
          <p:cNvSpPr txBox="1">
            <a:spLocks noGrp="1"/>
          </p:cNvSpPr>
          <p:nvPr>
            <p:ph type="title"/>
          </p:nvPr>
        </p:nvSpPr>
        <p:spPr>
          <a:xfrm>
            <a:off x="917950" y="892800"/>
            <a:ext cx="14525400" cy="162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What do the particles in helium look like?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14" name="Google Shape;114;p18"/>
          <p:cNvSpPr txBox="1">
            <a:spLocks noGrp="1"/>
          </p:cNvSpPr>
          <p:nvPr>
            <p:ph type="body" idx="1"/>
          </p:nvPr>
        </p:nvSpPr>
        <p:spPr>
          <a:xfrm>
            <a:off x="917950" y="2237700"/>
            <a:ext cx="15858898" cy="5811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dirty="0"/>
              <a:t>Questions to ask: </a:t>
            </a:r>
            <a:endParaRPr sz="3500" dirty="0"/>
          </a:p>
          <a:p>
            <a:pPr marL="914400" lvl="0" indent="-679450" algn="l" rtl="0">
              <a:spcBef>
                <a:spcPts val="2000"/>
              </a:spcBef>
              <a:spcAft>
                <a:spcPts val="0"/>
              </a:spcAft>
              <a:buSzPts val="3500"/>
              <a:buChar char="●"/>
            </a:pPr>
            <a:r>
              <a:rPr lang="en-GB" sz="3500" dirty="0"/>
              <a:t>Is the substance a solid, a liquid or a gas?</a:t>
            </a:r>
            <a:endParaRPr sz="3500" dirty="0"/>
          </a:p>
          <a:p>
            <a:pPr marL="914400" lvl="0" indent="-679450" algn="l" rtl="0">
              <a:spcBef>
                <a:spcPts val="0"/>
              </a:spcBef>
              <a:spcAft>
                <a:spcPts val="0"/>
              </a:spcAft>
              <a:buSzPts val="3500"/>
              <a:buChar char="●"/>
            </a:pPr>
            <a:r>
              <a:rPr lang="en-GB" sz="3500" dirty="0"/>
              <a:t>Should the particles touch?</a:t>
            </a:r>
            <a:endParaRPr sz="3500" dirty="0"/>
          </a:p>
          <a:p>
            <a:pPr marL="914400" lvl="0" indent="-679450" algn="l" rtl="0">
              <a:spcBef>
                <a:spcPts val="0"/>
              </a:spcBef>
              <a:spcAft>
                <a:spcPts val="0"/>
              </a:spcAft>
              <a:buSzPts val="3500"/>
              <a:buChar char="●"/>
            </a:pPr>
            <a:r>
              <a:rPr lang="en-GB" sz="3500" dirty="0"/>
              <a:t>Should the particles be ordered?</a:t>
            </a:r>
            <a:endParaRPr sz="3500" dirty="0"/>
          </a:p>
          <a:p>
            <a:pPr marL="914400" lvl="0" indent="-679450" algn="l" rtl="0">
              <a:spcBef>
                <a:spcPts val="0"/>
              </a:spcBef>
              <a:spcAft>
                <a:spcPts val="0"/>
              </a:spcAft>
              <a:buSzPts val="3500"/>
              <a:buChar char="●"/>
            </a:pPr>
            <a:r>
              <a:rPr lang="en-GB" sz="3500" dirty="0"/>
              <a:t>Should the particles be moving fast?</a:t>
            </a:r>
            <a:endParaRPr dirty="0"/>
          </a:p>
        </p:txBody>
      </p:sp>
      <p:sp>
        <p:nvSpPr>
          <p:cNvPr id="115" name="Google Shape;115;p18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0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1</a:t>
            </a:r>
            <a:endParaRPr sz="3500"/>
          </a:p>
        </p:txBody>
      </p:sp>
      <p:sp>
        <p:nvSpPr>
          <p:cNvPr id="136" name="Google Shape;136;p20"/>
          <p:cNvSpPr txBox="1">
            <a:spLocks noGrp="1"/>
          </p:cNvSpPr>
          <p:nvPr>
            <p:ph type="body" idx="2"/>
          </p:nvPr>
        </p:nvSpPr>
        <p:spPr>
          <a:xfrm>
            <a:off x="917950" y="4212925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They are touching and vibrating on the spot. </a:t>
            </a:r>
            <a:endParaRPr sz="3500"/>
          </a:p>
        </p:txBody>
      </p:sp>
      <p:sp>
        <p:nvSpPr>
          <p:cNvPr id="137" name="Google Shape;137;p20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2</a:t>
            </a:r>
            <a:endParaRPr sz="3500"/>
          </a:p>
        </p:txBody>
      </p:sp>
      <p:sp>
        <p:nvSpPr>
          <p:cNvPr id="138" name="Google Shape;138;p20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They are touching but can slide past each other.</a:t>
            </a:r>
            <a:endParaRPr sz="3500"/>
          </a:p>
        </p:txBody>
      </p:sp>
      <p:sp>
        <p:nvSpPr>
          <p:cNvPr id="139" name="Google Shape;139;p20"/>
          <p:cNvSpPr txBox="1">
            <a:spLocks noGrp="1"/>
          </p:cNvSpPr>
          <p:nvPr>
            <p:ph type="subTitle" idx="429496729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Option 3</a:t>
            </a:r>
            <a:endParaRPr sz="3500"/>
          </a:p>
        </p:txBody>
      </p:sp>
      <p:sp>
        <p:nvSpPr>
          <p:cNvPr id="140" name="Google Shape;140;p20"/>
          <p:cNvSpPr txBox="1">
            <a:spLocks noGrp="1"/>
          </p:cNvSpPr>
          <p:nvPr>
            <p:ph type="subTitle" idx="4294967295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Option 4</a:t>
            </a:r>
            <a:endParaRPr sz="3500"/>
          </a:p>
        </p:txBody>
      </p:sp>
      <p:sp>
        <p:nvSpPr>
          <p:cNvPr id="141" name="Google Shape;141;p20"/>
          <p:cNvSpPr txBox="1">
            <a:spLocks noGrp="1"/>
          </p:cNvSpPr>
          <p:nvPr>
            <p:ph type="subTitle" idx="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rgbClr val="FFFFFF"/>
                </a:solidFill>
              </a:rPr>
              <a:t>Option 3</a:t>
            </a:r>
            <a:endParaRPr sz="3500">
              <a:solidFill>
                <a:srgbClr val="FFFFFF"/>
              </a:solidFill>
            </a:endParaRPr>
          </a:p>
        </p:txBody>
      </p:sp>
      <p:sp>
        <p:nvSpPr>
          <p:cNvPr id="142" name="Google Shape;142;p20"/>
          <p:cNvSpPr txBox="1">
            <a:spLocks noGrp="1"/>
          </p:cNvSpPr>
          <p:nvPr>
            <p:ph type="body" idx="6"/>
          </p:nvPr>
        </p:nvSpPr>
        <p:spPr>
          <a:xfrm>
            <a:off x="91795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They are not touching and move very quickly in all directions. </a:t>
            </a:r>
            <a:endParaRPr sz="3500"/>
          </a:p>
        </p:txBody>
      </p:sp>
      <p:sp>
        <p:nvSpPr>
          <p:cNvPr id="143" name="Google Shape;143;p20"/>
          <p:cNvSpPr txBox="1">
            <a:spLocks noGrp="1"/>
          </p:cNvSpPr>
          <p:nvPr>
            <p:ph type="subTitle" idx="7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4</a:t>
            </a:r>
            <a:endParaRPr sz="3500"/>
          </a:p>
        </p:txBody>
      </p:sp>
      <p:sp>
        <p:nvSpPr>
          <p:cNvPr id="144" name="Google Shape;144;p20"/>
          <p:cNvSpPr txBox="1">
            <a:spLocks noGrp="1"/>
          </p:cNvSpPr>
          <p:nvPr>
            <p:ph type="body" idx="8"/>
          </p:nvPr>
        </p:nvSpPr>
        <p:spPr>
          <a:xfrm>
            <a:off x="946800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They are touching but not moving at all. </a:t>
            </a:r>
            <a:endParaRPr sz="3500"/>
          </a:p>
        </p:txBody>
      </p:sp>
      <p:sp>
        <p:nvSpPr>
          <p:cNvPr id="145" name="Google Shape;145;p20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/>
          </a:p>
        </p:txBody>
      </p:sp>
      <p:sp>
        <p:nvSpPr>
          <p:cNvPr id="146" name="Google Shape;146;p20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How do the particles in oil behave?</a:t>
            </a: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1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1</a:t>
            </a:r>
            <a:endParaRPr sz="3500"/>
          </a:p>
        </p:txBody>
      </p:sp>
      <p:sp>
        <p:nvSpPr>
          <p:cNvPr id="152" name="Google Shape;152;p21"/>
          <p:cNvSpPr txBox="1">
            <a:spLocks noGrp="1"/>
          </p:cNvSpPr>
          <p:nvPr>
            <p:ph type="body" idx="2"/>
          </p:nvPr>
        </p:nvSpPr>
        <p:spPr>
          <a:xfrm>
            <a:off x="917950" y="4212925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They are touching and vibrating on the spot. </a:t>
            </a:r>
            <a:endParaRPr sz="3500"/>
          </a:p>
        </p:txBody>
      </p:sp>
      <p:sp>
        <p:nvSpPr>
          <p:cNvPr id="153" name="Google Shape;153;p21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2</a:t>
            </a:r>
            <a:endParaRPr sz="3500"/>
          </a:p>
        </p:txBody>
      </p:sp>
      <p:sp>
        <p:nvSpPr>
          <p:cNvPr id="154" name="Google Shape;154;p21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They are touching but can slide past each other.</a:t>
            </a:r>
            <a:endParaRPr sz="3500"/>
          </a:p>
        </p:txBody>
      </p:sp>
      <p:sp>
        <p:nvSpPr>
          <p:cNvPr id="155" name="Google Shape;155;p21"/>
          <p:cNvSpPr txBox="1">
            <a:spLocks noGrp="1"/>
          </p:cNvSpPr>
          <p:nvPr>
            <p:ph type="subTitle" idx="429496729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Option 3</a:t>
            </a:r>
            <a:endParaRPr sz="3500"/>
          </a:p>
        </p:txBody>
      </p:sp>
      <p:sp>
        <p:nvSpPr>
          <p:cNvPr id="156" name="Google Shape;156;p21"/>
          <p:cNvSpPr txBox="1">
            <a:spLocks noGrp="1"/>
          </p:cNvSpPr>
          <p:nvPr>
            <p:ph type="subTitle" idx="4294967295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Option 4</a:t>
            </a:r>
            <a:endParaRPr sz="3500"/>
          </a:p>
        </p:txBody>
      </p:sp>
      <p:sp>
        <p:nvSpPr>
          <p:cNvPr id="157" name="Google Shape;157;p21"/>
          <p:cNvSpPr txBox="1">
            <a:spLocks noGrp="1"/>
          </p:cNvSpPr>
          <p:nvPr>
            <p:ph type="subTitle" idx="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rgbClr val="FFFFFF"/>
                </a:solidFill>
              </a:rPr>
              <a:t>Option 3</a:t>
            </a:r>
            <a:endParaRPr sz="3500">
              <a:solidFill>
                <a:srgbClr val="FFFFFF"/>
              </a:solidFill>
            </a:endParaRPr>
          </a:p>
        </p:txBody>
      </p:sp>
      <p:sp>
        <p:nvSpPr>
          <p:cNvPr id="158" name="Google Shape;158;p21"/>
          <p:cNvSpPr txBox="1">
            <a:spLocks noGrp="1"/>
          </p:cNvSpPr>
          <p:nvPr>
            <p:ph type="body" idx="6"/>
          </p:nvPr>
        </p:nvSpPr>
        <p:spPr>
          <a:xfrm>
            <a:off x="91795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They are not touching and move very quickly in all directions. </a:t>
            </a:r>
            <a:endParaRPr sz="3500"/>
          </a:p>
        </p:txBody>
      </p:sp>
      <p:sp>
        <p:nvSpPr>
          <p:cNvPr id="159" name="Google Shape;159;p21"/>
          <p:cNvSpPr txBox="1">
            <a:spLocks noGrp="1"/>
          </p:cNvSpPr>
          <p:nvPr>
            <p:ph type="subTitle" idx="7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4</a:t>
            </a:r>
            <a:endParaRPr sz="3500"/>
          </a:p>
        </p:txBody>
      </p:sp>
      <p:sp>
        <p:nvSpPr>
          <p:cNvPr id="160" name="Google Shape;160;p21"/>
          <p:cNvSpPr txBox="1">
            <a:spLocks noGrp="1"/>
          </p:cNvSpPr>
          <p:nvPr>
            <p:ph type="body" idx="8"/>
          </p:nvPr>
        </p:nvSpPr>
        <p:spPr>
          <a:xfrm>
            <a:off x="946800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They are touching but not moving at all. </a:t>
            </a:r>
            <a:endParaRPr sz="3500"/>
          </a:p>
        </p:txBody>
      </p:sp>
      <p:sp>
        <p:nvSpPr>
          <p:cNvPr id="161" name="Google Shape;161;p21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/>
          </a:p>
        </p:txBody>
      </p:sp>
      <p:sp>
        <p:nvSpPr>
          <p:cNvPr id="162" name="Google Shape;162;p21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How do the particles in wood behave?</a:t>
            </a: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2"/>
          <p:cNvSpPr txBox="1">
            <a:spLocks noGrp="1"/>
          </p:cNvSpPr>
          <p:nvPr>
            <p:ph type="subTitle" idx="1"/>
          </p:nvPr>
        </p:nvSpPr>
        <p:spPr>
          <a:xfrm>
            <a:off x="917950" y="2876300"/>
            <a:ext cx="6256800" cy="9066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1</a:t>
            </a:r>
            <a:endParaRPr sz="3500"/>
          </a:p>
        </p:txBody>
      </p:sp>
      <p:sp>
        <p:nvSpPr>
          <p:cNvPr id="168" name="Google Shape;168;p22"/>
          <p:cNvSpPr txBox="1">
            <a:spLocks noGrp="1"/>
          </p:cNvSpPr>
          <p:nvPr>
            <p:ph type="body" idx="2"/>
          </p:nvPr>
        </p:nvSpPr>
        <p:spPr>
          <a:xfrm>
            <a:off x="917950" y="4212925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They are touching and vibrating on the spot. </a:t>
            </a:r>
            <a:endParaRPr sz="3500"/>
          </a:p>
        </p:txBody>
      </p:sp>
      <p:sp>
        <p:nvSpPr>
          <p:cNvPr id="169" name="Google Shape;169;p22"/>
          <p:cNvSpPr txBox="1">
            <a:spLocks noGrp="1"/>
          </p:cNvSpPr>
          <p:nvPr>
            <p:ph type="subTitle" idx="3"/>
          </p:nvPr>
        </p:nvSpPr>
        <p:spPr>
          <a:xfrm>
            <a:off x="9468000" y="2876300"/>
            <a:ext cx="6256800" cy="9066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2</a:t>
            </a:r>
            <a:endParaRPr sz="3500"/>
          </a:p>
        </p:txBody>
      </p:sp>
      <p:sp>
        <p:nvSpPr>
          <p:cNvPr id="170" name="Google Shape;170;p22"/>
          <p:cNvSpPr txBox="1">
            <a:spLocks noGrp="1"/>
          </p:cNvSpPr>
          <p:nvPr>
            <p:ph type="body" idx="4"/>
          </p:nvPr>
        </p:nvSpPr>
        <p:spPr>
          <a:xfrm>
            <a:off x="9468000" y="414015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They are touching but can slide past each other. </a:t>
            </a:r>
            <a:endParaRPr sz="3500"/>
          </a:p>
        </p:txBody>
      </p:sp>
      <p:sp>
        <p:nvSpPr>
          <p:cNvPr id="171" name="Google Shape;171;p22"/>
          <p:cNvSpPr txBox="1">
            <a:spLocks noGrp="1"/>
          </p:cNvSpPr>
          <p:nvPr>
            <p:ph type="subTitle" idx="429496729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Option 3</a:t>
            </a:r>
            <a:endParaRPr sz="3500"/>
          </a:p>
        </p:txBody>
      </p:sp>
      <p:sp>
        <p:nvSpPr>
          <p:cNvPr id="172" name="Google Shape;172;p22"/>
          <p:cNvSpPr txBox="1">
            <a:spLocks noGrp="1"/>
          </p:cNvSpPr>
          <p:nvPr>
            <p:ph type="subTitle" idx="4294967295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Option 4</a:t>
            </a:r>
            <a:endParaRPr sz="3500"/>
          </a:p>
        </p:txBody>
      </p:sp>
      <p:sp>
        <p:nvSpPr>
          <p:cNvPr id="173" name="Google Shape;173;p22"/>
          <p:cNvSpPr txBox="1">
            <a:spLocks noGrp="1"/>
          </p:cNvSpPr>
          <p:nvPr>
            <p:ph type="subTitle" idx="5"/>
          </p:nvPr>
        </p:nvSpPr>
        <p:spPr>
          <a:xfrm>
            <a:off x="917950" y="5904750"/>
            <a:ext cx="6256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rgbClr val="FFFFFF"/>
                </a:solidFill>
              </a:rPr>
              <a:t>Option 3</a:t>
            </a:r>
            <a:endParaRPr sz="3500">
              <a:solidFill>
                <a:srgbClr val="FFFFFF"/>
              </a:solidFill>
            </a:endParaRPr>
          </a:p>
        </p:txBody>
      </p:sp>
      <p:sp>
        <p:nvSpPr>
          <p:cNvPr id="174" name="Google Shape;174;p22"/>
          <p:cNvSpPr txBox="1">
            <a:spLocks noGrp="1"/>
          </p:cNvSpPr>
          <p:nvPr>
            <p:ph type="body" idx="6"/>
          </p:nvPr>
        </p:nvSpPr>
        <p:spPr>
          <a:xfrm>
            <a:off x="91795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They are not touching and move very quickly in all directions. </a:t>
            </a:r>
            <a:endParaRPr sz="3500"/>
          </a:p>
        </p:txBody>
      </p:sp>
      <p:sp>
        <p:nvSpPr>
          <p:cNvPr id="175" name="Google Shape;175;p22"/>
          <p:cNvSpPr txBox="1">
            <a:spLocks noGrp="1"/>
          </p:cNvSpPr>
          <p:nvPr>
            <p:ph type="subTitle" idx="7"/>
          </p:nvPr>
        </p:nvSpPr>
        <p:spPr>
          <a:xfrm>
            <a:off x="9468000" y="5904750"/>
            <a:ext cx="6256800" cy="9066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Option 4</a:t>
            </a:r>
            <a:endParaRPr sz="3500"/>
          </a:p>
        </p:txBody>
      </p:sp>
      <p:sp>
        <p:nvSpPr>
          <p:cNvPr id="176" name="Google Shape;176;p22"/>
          <p:cNvSpPr txBox="1">
            <a:spLocks noGrp="1"/>
          </p:cNvSpPr>
          <p:nvPr>
            <p:ph type="body" idx="8"/>
          </p:nvPr>
        </p:nvSpPr>
        <p:spPr>
          <a:xfrm>
            <a:off x="9468000" y="7168600"/>
            <a:ext cx="7902000" cy="126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000"/>
              </a:spcAft>
              <a:buNone/>
            </a:pPr>
            <a:r>
              <a:rPr lang="en-GB" sz="3500"/>
              <a:t>They are touching but not moving at all. </a:t>
            </a:r>
            <a:endParaRPr sz="3500"/>
          </a:p>
        </p:txBody>
      </p:sp>
      <p:sp>
        <p:nvSpPr>
          <p:cNvPr id="177" name="Google Shape;177;p22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/>
          </a:p>
        </p:txBody>
      </p:sp>
      <p:sp>
        <p:nvSpPr>
          <p:cNvPr id="178" name="Google Shape;178;p22"/>
          <p:cNvSpPr txBox="1">
            <a:spLocks noGrp="1"/>
          </p:cNvSpPr>
          <p:nvPr>
            <p:ph type="title"/>
          </p:nvPr>
        </p:nvSpPr>
        <p:spPr>
          <a:xfrm>
            <a:off x="917950" y="890050"/>
            <a:ext cx="13201200" cy="162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How do the particles in helium behave?</a:t>
            </a: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3"/>
          <p:cNvSpPr txBox="1">
            <a:spLocks noGrp="1"/>
          </p:cNvSpPr>
          <p:nvPr>
            <p:ph type="subTitle" idx="1"/>
          </p:nvPr>
        </p:nvSpPr>
        <p:spPr>
          <a:xfrm>
            <a:off x="3414275" y="3036100"/>
            <a:ext cx="5170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Helium</a:t>
            </a:r>
            <a:endParaRPr sz="35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4" name="Google Shape;184;p23"/>
          <p:cNvSpPr txBox="1">
            <a:spLocks noGrp="1"/>
          </p:cNvSpPr>
          <p:nvPr>
            <p:ph type="body" idx="2"/>
          </p:nvPr>
        </p:nvSpPr>
        <p:spPr>
          <a:xfrm>
            <a:off x="3414275" y="4257100"/>
            <a:ext cx="5170800" cy="4313400"/>
          </a:xfrm>
          <a:prstGeom prst="rect">
            <a:avLst/>
          </a:prstGeom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 </a:t>
            </a:r>
            <a:endParaRPr sz="2800"/>
          </a:p>
        </p:txBody>
      </p:sp>
      <p:sp>
        <p:nvSpPr>
          <p:cNvPr id="185" name="Google Shape;185;p23"/>
          <p:cNvSpPr txBox="1">
            <a:spLocks noGrp="1"/>
          </p:cNvSpPr>
          <p:nvPr>
            <p:ph type="subTitle" idx="3"/>
          </p:nvPr>
        </p:nvSpPr>
        <p:spPr>
          <a:xfrm>
            <a:off x="9054925" y="3011775"/>
            <a:ext cx="5170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Air</a:t>
            </a:r>
            <a:endParaRPr sz="35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6" name="Google Shape;186;p23"/>
          <p:cNvSpPr txBox="1">
            <a:spLocks noGrp="1"/>
          </p:cNvSpPr>
          <p:nvPr>
            <p:ph type="body" idx="4"/>
          </p:nvPr>
        </p:nvSpPr>
        <p:spPr>
          <a:xfrm>
            <a:off x="9054925" y="4257100"/>
            <a:ext cx="5170800" cy="4313400"/>
          </a:xfrm>
          <a:prstGeom prst="rect">
            <a:avLst/>
          </a:prstGeom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 </a:t>
            </a:r>
            <a:endParaRPr sz="2800"/>
          </a:p>
        </p:txBody>
      </p:sp>
      <p:sp>
        <p:nvSpPr>
          <p:cNvPr id="187" name="Google Shape;187;p23"/>
          <p:cNvSpPr txBox="1">
            <a:spLocks noGrp="1"/>
          </p:cNvSpPr>
          <p:nvPr>
            <p:ph type="title"/>
          </p:nvPr>
        </p:nvSpPr>
        <p:spPr>
          <a:xfrm>
            <a:off x="912300" y="890050"/>
            <a:ext cx="164634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Which substance is pure and which is impure?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88" name="Google Shape;188;p23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/>
          </a:p>
        </p:txBody>
      </p:sp>
      <p:pic>
        <p:nvPicPr>
          <p:cNvPr id="189" name="Google Shape;18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43900" y="4701488"/>
            <a:ext cx="4111550" cy="331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468000" y="4701500"/>
            <a:ext cx="4517861" cy="331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4"/>
          <p:cNvSpPr txBox="1">
            <a:spLocks noGrp="1"/>
          </p:cNvSpPr>
          <p:nvPr>
            <p:ph type="subTitle" idx="1"/>
          </p:nvPr>
        </p:nvSpPr>
        <p:spPr>
          <a:xfrm>
            <a:off x="3414275" y="3036100"/>
            <a:ext cx="5170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Gold</a:t>
            </a:r>
            <a:endParaRPr sz="35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6" name="Google Shape;196;p24"/>
          <p:cNvSpPr txBox="1">
            <a:spLocks noGrp="1"/>
          </p:cNvSpPr>
          <p:nvPr>
            <p:ph type="body" idx="2"/>
          </p:nvPr>
        </p:nvSpPr>
        <p:spPr>
          <a:xfrm>
            <a:off x="3414275" y="4257100"/>
            <a:ext cx="5170800" cy="4313400"/>
          </a:xfrm>
          <a:prstGeom prst="rect">
            <a:avLst/>
          </a:prstGeom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 </a:t>
            </a:r>
            <a:endParaRPr sz="2800"/>
          </a:p>
        </p:txBody>
      </p:sp>
      <p:sp>
        <p:nvSpPr>
          <p:cNvPr id="197" name="Google Shape;197;p24"/>
          <p:cNvSpPr txBox="1">
            <a:spLocks noGrp="1"/>
          </p:cNvSpPr>
          <p:nvPr>
            <p:ph type="subTitle" idx="3"/>
          </p:nvPr>
        </p:nvSpPr>
        <p:spPr>
          <a:xfrm>
            <a:off x="9054925" y="3011775"/>
            <a:ext cx="5170800" cy="906600"/>
          </a:xfrm>
          <a:prstGeom prst="rect">
            <a:avLst/>
          </a:prstGeom>
          <a:solidFill>
            <a:srgbClr val="008237"/>
          </a:solidFill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/>
              <a:t>Rose gold</a:t>
            </a:r>
            <a:endParaRPr sz="35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8" name="Google Shape;198;p24"/>
          <p:cNvSpPr txBox="1">
            <a:spLocks noGrp="1"/>
          </p:cNvSpPr>
          <p:nvPr>
            <p:ph type="body" idx="4"/>
          </p:nvPr>
        </p:nvSpPr>
        <p:spPr>
          <a:xfrm>
            <a:off x="9054925" y="4257100"/>
            <a:ext cx="5170800" cy="4313400"/>
          </a:xfrm>
          <a:prstGeom prst="rect">
            <a:avLst/>
          </a:prstGeom>
        </p:spPr>
        <p:txBody>
          <a:bodyPr spcFirstLastPara="1" wrap="square" lIns="182850" tIns="180000" rIns="182850" bIns="1828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 </a:t>
            </a:r>
            <a:endParaRPr sz="2800"/>
          </a:p>
        </p:txBody>
      </p:sp>
      <p:sp>
        <p:nvSpPr>
          <p:cNvPr id="199" name="Google Shape;199;p24"/>
          <p:cNvSpPr txBox="1">
            <a:spLocks noGrp="1"/>
          </p:cNvSpPr>
          <p:nvPr>
            <p:ph type="title"/>
          </p:nvPr>
        </p:nvSpPr>
        <p:spPr>
          <a:xfrm>
            <a:off x="912300" y="890050"/>
            <a:ext cx="16463400" cy="90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Which substance is pure and which is impure?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200" name="Google Shape;200;p24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/>
          </a:p>
        </p:txBody>
      </p:sp>
      <p:pic>
        <p:nvPicPr>
          <p:cNvPr id="201" name="Google Shape;201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468000" y="4735775"/>
            <a:ext cx="4405200" cy="3043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77388" y="4746638"/>
            <a:ext cx="4644586" cy="30221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370</Words>
  <Application>Microsoft Office PowerPoint</Application>
  <PresentationFormat>Custom</PresentationFormat>
  <Paragraphs>76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Montserrat</vt:lpstr>
      <vt:lpstr>Montserrat Medium</vt:lpstr>
      <vt:lpstr>Montserrat SemiBold</vt:lpstr>
      <vt:lpstr>Oak National Academy v2</vt:lpstr>
      <vt:lpstr>What makes something pure? Worksheet</vt:lpstr>
      <vt:lpstr>What do the particles in wood look like?</vt:lpstr>
      <vt:lpstr>What do the particles in oil look like?</vt:lpstr>
      <vt:lpstr>What do the particles in helium look like?</vt:lpstr>
      <vt:lpstr>How do the particles in oil behave?</vt:lpstr>
      <vt:lpstr>How do the particles in wood behave?</vt:lpstr>
      <vt:lpstr>How do the particles in helium behave?</vt:lpstr>
      <vt:lpstr>Which substance is pure and which is impure?</vt:lpstr>
      <vt:lpstr>Which substance is pure and which is impure?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makes something pure? Worksheet</dc:title>
  <dc:creator>Staff</dc:creator>
  <cp:lastModifiedBy>Staff</cp:lastModifiedBy>
  <cp:revision>2</cp:revision>
  <dcterms:modified xsi:type="dcterms:W3CDTF">2021-01-04T15:01:35Z</dcterms:modified>
</cp:coreProperties>
</file>