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1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5143500" type="screen16x9"/>
  <p:notesSz cx="6858000" cy="9144000"/>
  <p:embeddedFontLst>
    <p:embeddedFont>
      <p:font typeface="Montserrat Medium" panose="020B0604020202020204" charset="0"/>
      <p:regular r:id="rId22"/>
      <p:bold r:id="rId23"/>
      <p:italic r:id="rId24"/>
      <p:boldItalic r:id="rId25"/>
    </p:embeddedFont>
    <p:embeddedFont>
      <p:font typeface="Montserrat" panose="020B0604020202020204" charset="0"/>
      <p:regular r:id="rId26"/>
      <p:bold r:id="rId27"/>
      <p:italic r:id="rId28"/>
      <p:boldItalic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Montserrat SemiBold" panose="020B0604020202020204" charset="0"/>
      <p:regular r:id="rId34"/>
      <p:bold r:id="rId35"/>
      <p:italic r:id="rId36"/>
      <p:boldItalic r:id="rId3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7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9" Type="http://schemas.openxmlformats.org/officeDocument/2006/relationships/viewProps" Target="viewProps.xml"/><Relationship Id="rId21" Type="http://schemas.openxmlformats.org/officeDocument/2006/relationships/notesMaster" Target="notesMasters/notesMaster1.xml"/><Relationship Id="rId34" Type="http://schemas.openxmlformats.org/officeDocument/2006/relationships/font" Target="fonts/font13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font" Target="fonts/font16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font" Target="fonts/font14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4887819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7349fb42c9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7349fb42c9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000">
              <a:solidFill>
                <a:srgbClr val="565656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</p:spTree>
    <p:extLst>
      <p:ext uri="{BB962C8B-B14F-4D97-AF65-F5344CB8AC3E}">
        <p14:creationId xmlns:p14="http://schemas.microsoft.com/office/powerpoint/2010/main" val="7928260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8bc1ef7f2b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2" name="Google Shape;92;g8bc1ef7f2b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96452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8be13092ac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8be13092ac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028203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88e62c19d8_0_1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88e62c19d8_0_1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76441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8492ddc174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8492ddc174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787585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8be13092ac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8be13092ac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442029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8bc1ef7f2b_0_3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8bc1ef7f2b_0_3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634225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8be13092ac_0_3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8be13092ac_0_3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186822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8be13092ac_0_2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8be13092ac_0_2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17882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8be13092ac_0_4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8be13092ac_0_4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621120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8be13092ac_0_4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8be13092ac_0_4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390962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8be13092ac_0_5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8be13092ac_0_5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866780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8bde570c1b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" name="Google Shape;223;g8bde570c1b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681863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8bde570c1b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8bde570c1b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76856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8bde570c1b_0_1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g8bde570c1b_0_1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834135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8bde570c1b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8bde570c1b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87608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8bde570c1b_0_1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7" name="Google Shape;267;g8bde570c1b_0_1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729183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g8c2a00ccf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3" name="Google Shape;283;g8c2a00ccf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713905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g73beb17c6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0" name="Google Shape;290;g73beb17c6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77672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1"/>
        </a:solid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86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2"/>
          </p:nvPr>
        </p:nvSpPr>
        <p:spPr>
          <a:xfrm>
            <a:off x="458975" y="4105475"/>
            <a:ext cx="3951000" cy="6195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100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100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100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100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100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100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100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1000"/>
              </a:spcBef>
              <a:spcAft>
                <a:spcPts val="1000"/>
              </a:spcAft>
              <a:buNone/>
              <a:defRPr/>
            </a:lvl9pPr>
          </a:lstStyle>
          <a:p>
            <a:endParaRPr/>
          </a:p>
        </p:txBody>
      </p:sp>
      <p:pic>
        <p:nvPicPr>
          <p:cNvPr id="14" name="Google Shape;14;p2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6315803" y="3617749"/>
            <a:ext cx="2359600" cy="128205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2"/>
          <p:cNvSpPr/>
          <p:nvPr/>
        </p:nvSpPr>
        <p:spPr>
          <a:xfrm>
            <a:off x="8699225" y="4459200"/>
            <a:ext cx="444900" cy="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458975" y="1438150"/>
            <a:ext cx="8226000" cy="31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9" name="Google Shape;19;p3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8226000" cy="298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3951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3951000" cy="298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4733975" y="1438150"/>
            <a:ext cx="3951000" cy="298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title" idx="3"/>
          </p:nvPr>
        </p:nvSpPr>
        <p:spPr>
          <a:xfrm>
            <a:off x="4733975" y="445025"/>
            <a:ext cx="3951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TITLE_ONLY_1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453200" y="1428925"/>
            <a:ext cx="8231700" cy="405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subTitle" idx="2"/>
          </p:nvPr>
        </p:nvSpPr>
        <p:spPr>
          <a:xfrm>
            <a:off x="458975" y="1882125"/>
            <a:ext cx="2585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3"/>
          </p:nvPr>
        </p:nvSpPr>
        <p:spPr>
          <a:xfrm>
            <a:off x="458975" y="2492625"/>
            <a:ext cx="2585400" cy="19266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ubTitle" idx="4"/>
          </p:nvPr>
        </p:nvSpPr>
        <p:spPr>
          <a:xfrm>
            <a:off x="3279300" y="1882125"/>
            <a:ext cx="2585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5"/>
          </p:nvPr>
        </p:nvSpPr>
        <p:spPr>
          <a:xfrm>
            <a:off x="3279300" y="2492625"/>
            <a:ext cx="2585400" cy="19266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ubTitle" idx="6"/>
          </p:nvPr>
        </p:nvSpPr>
        <p:spPr>
          <a:xfrm>
            <a:off x="6099625" y="1882125"/>
            <a:ext cx="2585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7"/>
          </p:nvPr>
        </p:nvSpPr>
        <p:spPr>
          <a:xfrm>
            <a:off x="6099625" y="2492625"/>
            <a:ext cx="2585400" cy="19266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TITLE_ONLY_1_1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ubTitle" idx="2"/>
          </p:nvPr>
        </p:nvSpPr>
        <p:spPr>
          <a:xfrm>
            <a:off x="5555725" y="2671200"/>
            <a:ext cx="3129300" cy="3945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body" idx="3"/>
          </p:nvPr>
        </p:nvSpPr>
        <p:spPr>
          <a:xfrm>
            <a:off x="458975" y="2070075"/>
            <a:ext cx="3951000" cy="526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subTitle" idx="4"/>
          </p:nvPr>
        </p:nvSpPr>
        <p:spPr>
          <a:xfrm>
            <a:off x="458975" y="2671200"/>
            <a:ext cx="3128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body" idx="5"/>
          </p:nvPr>
        </p:nvSpPr>
        <p:spPr>
          <a:xfrm>
            <a:off x="458975" y="3303125"/>
            <a:ext cx="3951000" cy="526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subTitle" idx="6"/>
          </p:nvPr>
        </p:nvSpPr>
        <p:spPr>
          <a:xfrm>
            <a:off x="5555725" y="3177725"/>
            <a:ext cx="3129300" cy="3945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subTitle" idx="7"/>
          </p:nvPr>
        </p:nvSpPr>
        <p:spPr>
          <a:xfrm>
            <a:off x="5555725" y="3684250"/>
            <a:ext cx="3129300" cy="3945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9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2"/>
          </p:nvPr>
        </p:nvSpPr>
        <p:spPr>
          <a:xfrm>
            <a:off x="458975" y="2070075"/>
            <a:ext cx="3951000" cy="63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subTitle" idx="3"/>
          </p:nvPr>
        </p:nvSpPr>
        <p:spPr>
          <a:xfrm>
            <a:off x="4734000" y="1438150"/>
            <a:ext cx="3128400" cy="4533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body" idx="4"/>
          </p:nvPr>
        </p:nvSpPr>
        <p:spPr>
          <a:xfrm>
            <a:off x="4734000" y="2070075"/>
            <a:ext cx="3951000" cy="63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subTitle" idx="5"/>
          </p:nvPr>
        </p:nvSpPr>
        <p:spPr>
          <a:xfrm>
            <a:off x="458975" y="2952375"/>
            <a:ext cx="3128400" cy="4533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6"/>
          </p:nvPr>
        </p:nvSpPr>
        <p:spPr>
          <a:xfrm>
            <a:off x="458975" y="3584300"/>
            <a:ext cx="3951000" cy="63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subTitle" idx="7"/>
          </p:nvPr>
        </p:nvSpPr>
        <p:spPr>
          <a:xfrm>
            <a:off x="4734000" y="2952375"/>
            <a:ext cx="3128400" cy="4533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body" idx="8"/>
          </p:nvPr>
        </p:nvSpPr>
        <p:spPr>
          <a:xfrm>
            <a:off x="4734000" y="3584300"/>
            <a:ext cx="3951000" cy="63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0"/>
          <p:cNvSpPr txBox="1">
            <a:spLocks noGrp="1"/>
          </p:cNvSpPr>
          <p:nvPr>
            <p:ph type="title"/>
          </p:nvPr>
        </p:nvSpPr>
        <p:spPr>
          <a:xfrm>
            <a:off x="458975" y="446400"/>
            <a:ext cx="3951000" cy="81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3951000" cy="298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2"/>
        </a:solidFill>
        <a:effectLst/>
      </p:bgPr>
    </p:bg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90250" y="1099725"/>
            <a:ext cx="8194800" cy="3441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ontserrat SemiBold"/>
              <a:buNone/>
              <a:defRPr sz="36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subTitle" idx="1"/>
          </p:nvPr>
        </p:nvSpPr>
        <p:spPr>
          <a:xfrm>
            <a:off x="474525" y="3969500"/>
            <a:ext cx="3935400" cy="954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100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100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100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100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100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100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1000"/>
              </a:spcBef>
              <a:spcAft>
                <a:spcPts val="1000"/>
              </a:spcAft>
              <a:buNone/>
              <a:defRPr/>
            </a:lvl9pPr>
          </a:lstStyle>
          <a:p>
            <a:endParaRPr/>
          </a:p>
        </p:txBody>
      </p:sp>
      <p:pic>
        <p:nvPicPr>
          <p:cNvPr id="71" name="Google Shape;71;p11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1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2"/>
          <p:cNvSpPr txBox="1">
            <a:spLocks noGrp="1"/>
          </p:cNvSpPr>
          <p:nvPr>
            <p:ph type="body" idx="1"/>
          </p:nvPr>
        </p:nvSpPr>
        <p:spPr>
          <a:xfrm>
            <a:off x="468000" y="4626000"/>
            <a:ext cx="3942000" cy="320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1pPr>
          </a:lstStyle>
          <a:p>
            <a:endParaRPr/>
          </a:p>
        </p:txBody>
      </p:sp>
      <p:sp>
        <p:nvSpPr>
          <p:cNvPr id="75" name="Google Shape;75;p12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3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 1">
  <p:cSld name="Main point">
    <p:bg>
      <p:bgPr>
        <a:solidFill>
          <a:schemeClr val="dk1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4"/>
          <p:cNvSpPr txBox="1">
            <a:spLocks noGrp="1"/>
          </p:cNvSpPr>
          <p:nvPr>
            <p:ph type="title"/>
          </p:nvPr>
        </p:nvSpPr>
        <p:spPr>
          <a:xfrm>
            <a:off x="490250" y="1099725"/>
            <a:ext cx="8194800" cy="34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Montserrat SemiBold"/>
              <a:buNone/>
              <a:defRPr sz="36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subTitle" idx="1"/>
          </p:nvPr>
        </p:nvSpPr>
        <p:spPr>
          <a:xfrm>
            <a:off x="474525" y="3969500"/>
            <a:ext cx="3935400" cy="9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1200"/>
              <a:buNone/>
              <a:defRPr/>
            </a:lvl9pPr>
          </a:lstStyle>
          <a:p>
            <a:endParaRPr/>
          </a:p>
        </p:txBody>
      </p:sp>
      <p:pic>
        <p:nvPicPr>
          <p:cNvPr id="81" name="Google Shape;81;p14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4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"/>
              <a:buNone/>
              <a:defRPr sz="22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8226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●"/>
              <a:defRPr sz="16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33020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–"/>
              <a:defRPr sz="16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1750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31750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30480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30480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29210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29210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27940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800"/>
              <a:buFont typeface="Montserrat"/>
              <a:buChar char="–"/>
              <a:defRPr sz="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 rotWithShape="1">
          <a:blip r:embed="rId15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9">
          <p15:clr>
            <a:srgbClr val="EA4335"/>
          </p15:clr>
        </p15:guide>
        <p15:guide id="2" pos="5471">
          <p15:clr>
            <a:srgbClr val="EA4335"/>
          </p15:clr>
        </p15:guide>
        <p15:guide id="3" orient="horz" pos="280">
          <p15:clr>
            <a:srgbClr val="EA4335"/>
          </p15:clr>
        </p15:guide>
        <p15:guide id="4" orient="horz" pos="906">
          <p15:clr>
            <a:srgbClr val="EA4335"/>
          </p15:clr>
        </p15:guide>
        <p15:guide id="5" orient="horz" pos="2784">
          <p15:clr>
            <a:srgbClr val="EA4335"/>
          </p15:clr>
        </p15:guide>
        <p15:guide id="6" orient="horz" pos="3019">
          <p15:clr>
            <a:srgbClr val="EA4335"/>
          </p15:clr>
        </p15:guide>
        <p15:guide id="7" orient="horz" pos="693">
          <p15:clr>
            <a:srgbClr val="EA4335"/>
          </p15:clr>
        </p15:guide>
        <p15:guide id="8" pos="2778">
          <p15:clr>
            <a:srgbClr val="EA4335"/>
          </p15:clr>
        </p15:guide>
        <p15:guide id="9" pos="2982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5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019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>
                <a:solidFill>
                  <a:schemeClr val="dk2"/>
                </a:solidFill>
              </a:rPr>
              <a:t>To find one quarter of a shape.</a:t>
            </a:r>
            <a:endParaRPr sz="3300">
              <a:solidFill>
                <a:schemeClr val="dk2"/>
              </a:solidFill>
            </a:endParaRPr>
          </a:p>
        </p:txBody>
      </p:sp>
      <p:sp>
        <p:nvSpPr>
          <p:cNvPr id="88" name="Google Shape;88;p15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Maths </a:t>
            </a:r>
            <a:r>
              <a:rPr lang="en-GB"/>
              <a:t>	</a:t>
            </a:r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subTitle" idx="2"/>
          </p:nvPr>
        </p:nvSpPr>
        <p:spPr>
          <a:xfrm>
            <a:off x="458975" y="4231750"/>
            <a:ext cx="2923800" cy="375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Miss Sidhu </a:t>
            </a:r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6"/>
          <p:cNvSpPr/>
          <p:nvPr/>
        </p:nvSpPr>
        <p:spPr>
          <a:xfrm>
            <a:off x="458968" y="771775"/>
            <a:ext cx="4938900" cy="66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You will need…</a:t>
            </a:r>
            <a:endParaRPr sz="1100">
              <a:solidFill>
                <a:schemeClr val="dk2"/>
              </a:solidFill>
            </a:endParaRPr>
          </a:p>
        </p:txBody>
      </p:sp>
      <p:sp>
        <p:nvSpPr>
          <p:cNvPr id="95" name="Google Shape;95;p16"/>
          <p:cNvSpPr txBox="1"/>
          <p:nvPr/>
        </p:nvSpPr>
        <p:spPr>
          <a:xfrm>
            <a:off x="458975" y="1577325"/>
            <a:ext cx="2585400" cy="4533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1</a:t>
            </a:r>
            <a:endParaRPr sz="1100"/>
          </a:p>
        </p:txBody>
      </p:sp>
      <p:sp>
        <p:nvSpPr>
          <p:cNvPr id="96" name="Google Shape;96;p16"/>
          <p:cNvSpPr txBox="1"/>
          <p:nvPr/>
        </p:nvSpPr>
        <p:spPr>
          <a:xfrm>
            <a:off x="3279300" y="1577325"/>
            <a:ext cx="2585400" cy="4533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2</a:t>
            </a:r>
            <a:endParaRPr sz="1100"/>
          </a:p>
        </p:txBody>
      </p:sp>
      <p:sp>
        <p:nvSpPr>
          <p:cNvPr id="97" name="Google Shape;97;p16"/>
          <p:cNvSpPr txBox="1"/>
          <p:nvPr/>
        </p:nvSpPr>
        <p:spPr>
          <a:xfrm>
            <a:off x="6099625" y="1577325"/>
            <a:ext cx="2585400" cy="4533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3</a:t>
            </a:r>
            <a:endParaRPr sz="1100"/>
          </a:p>
        </p:txBody>
      </p:sp>
      <p:sp>
        <p:nvSpPr>
          <p:cNvPr id="98" name="Google Shape;98;p16"/>
          <p:cNvSpPr txBox="1"/>
          <p:nvPr/>
        </p:nvSpPr>
        <p:spPr>
          <a:xfrm>
            <a:off x="459000" y="231525"/>
            <a:ext cx="8226000" cy="81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00" b="1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rPr>
              <a:t>Welcome to today’s lesson!</a:t>
            </a:r>
            <a:r>
              <a:rPr lang="en-GB" sz="2000" b="1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2000" b="1">
              <a:solidFill>
                <a:schemeClr val="accen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9" name="Google Shape;9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9963" y="2292711"/>
            <a:ext cx="2063400" cy="206340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6"/>
          <p:cNvSpPr txBox="1"/>
          <p:nvPr/>
        </p:nvSpPr>
        <p:spPr>
          <a:xfrm>
            <a:off x="205950" y="4288950"/>
            <a:ext cx="4938900" cy="33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Montserrat"/>
                <a:ea typeface="Montserrat"/>
                <a:cs typeface="Montserrat"/>
                <a:sym typeface="Montserrat"/>
              </a:rPr>
              <a:t>Source: Pieces of paper - Creative Commons: Free vector graphic on Pixabay </a:t>
            </a:r>
            <a:endParaRPr sz="7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5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1" name="Google Shape;101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54663" y="2359850"/>
            <a:ext cx="1955075" cy="192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94450" y="2128451"/>
            <a:ext cx="1215075" cy="1269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84788" y="2562826"/>
            <a:ext cx="1215075" cy="1269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405025" y="3149576"/>
            <a:ext cx="1215075" cy="1269675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6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 txBox="1"/>
          <p:nvPr/>
        </p:nvSpPr>
        <p:spPr>
          <a:xfrm>
            <a:off x="459000" y="60550"/>
            <a:ext cx="8226000" cy="5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rPr>
              <a:t>Lesson agenda</a:t>
            </a:r>
            <a:endParaRPr sz="2800" b="1">
              <a:solidFill>
                <a:schemeClr val="accen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1" name="Google Shape;111;p17"/>
          <p:cNvSpPr txBox="1"/>
          <p:nvPr/>
        </p:nvSpPr>
        <p:spPr>
          <a:xfrm>
            <a:off x="458975" y="445025"/>
            <a:ext cx="6054300" cy="35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Montserrat"/>
              <a:buNone/>
            </a:pPr>
            <a:r>
              <a:rPr lang="en-GB" sz="1600" b="0" i="0" u="none" strike="noStrike" cap="none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Here is the outline for this lesson. We are going to</a:t>
            </a:r>
            <a:r>
              <a:rPr lang="en-GB" sz="160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 look at:</a:t>
            </a:r>
            <a:endParaRPr sz="160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17"/>
          <p:cNvSpPr txBox="1"/>
          <p:nvPr/>
        </p:nvSpPr>
        <p:spPr>
          <a:xfrm>
            <a:off x="468400" y="795725"/>
            <a:ext cx="5806500" cy="555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Key vocabulary</a:t>
            </a:r>
            <a:endParaRPr sz="2200" b="1" i="0" u="none" strike="noStrike" cap="non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3" name="Google Shape;113;p17"/>
          <p:cNvSpPr txBox="1"/>
          <p:nvPr/>
        </p:nvSpPr>
        <p:spPr>
          <a:xfrm>
            <a:off x="468400" y="1546862"/>
            <a:ext cx="5806500" cy="555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Finding one quarter </a:t>
            </a:r>
            <a:endParaRPr sz="21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4" name="Google Shape;114;p17"/>
          <p:cNvSpPr txBox="1"/>
          <p:nvPr/>
        </p:nvSpPr>
        <p:spPr>
          <a:xfrm>
            <a:off x="468400" y="2311187"/>
            <a:ext cx="5806500" cy="5556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Exploring parts to find a quarter</a:t>
            </a:r>
            <a:endParaRPr sz="19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5" name="Google Shape;115;p17"/>
          <p:cNvSpPr txBox="1"/>
          <p:nvPr/>
        </p:nvSpPr>
        <p:spPr>
          <a:xfrm>
            <a:off x="468400" y="3075500"/>
            <a:ext cx="5806500" cy="555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An Independent task and answers </a:t>
            </a:r>
            <a:endParaRPr sz="22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16" name="Google Shape;116;p17"/>
          <p:cNvCxnSpPr>
            <a:stCxn id="112" idx="2"/>
            <a:endCxn id="113" idx="0"/>
          </p:cNvCxnSpPr>
          <p:nvPr/>
        </p:nvCxnSpPr>
        <p:spPr>
          <a:xfrm>
            <a:off x="3371650" y="1351325"/>
            <a:ext cx="0" cy="1956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7" name="Google Shape;117;p17"/>
          <p:cNvCxnSpPr>
            <a:stCxn id="113" idx="2"/>
            <a:endCxn id="114" idx="0"/>
          </p:cNvCxnSpPr>
          <p:nvPr/>
        </p:nvCxnSpPr>
        <p:spPr>
          <a:xfrm>
            <a:off x="3371650" y="2102462"/>
            <a:ext cx="0" cy="2088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8" name="Google Shape;118;p17"/>
          <p:cNvCxnSpPr>
            <a:stCxn id="114" idx="2"/>
            <a:endCxn id="115" idx="0"/>
          </p:cNvCxnSpPr>
          <p:nvPr/>
        </p:nvCxnSpPr>
        <p:spPr>
          <a:xfrm>
            <a:off x="3371650" y="2866787"/>
            <a:ext cx="0" cy="2088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19" name="Google Shape;119;p17"/>
          <p:cNvSpPr txBox="1"/>
          <p:nvPr/>
        </p:nvSpPr>
        <p:spPr>
          <a:xfrm>
            <a:off x="468400" y="3839825"/>
            <a:ext cx="5806500" cy="555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 final quiz to see what we learnt</a:t>
            </a:r>
            <a:endParaRPr sz="2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20" name="Google Shape;120;p17"/>
          <p:cNvCxnSpPr>
            <a:stCxn id="115" idx="2"/>
            <a:endCxn id="119" idx="0"/>
          </p:cNvCxnSpPr>
          <p:nvPr/>
        </p:nvCxnSpPr>
        <p:spPr>
          <a:xfrm>
            <a:off x="3371650" y="3631100"/>
            <a:ext cx="0" cy="2088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21" name="Google Shape;121;p17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8"/>
          <p:cNvSpPr txBox="1"/>
          <p:nvPr/>
        </p:nvSpPr>
        <p:spPr>
          <a:xfrm>
            <a:off x="468400" y="4793325"/>
            <a:ext cx="3305400" cy="1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27" name="Google Shape;127;p18"/>
          <p:cNvSpPr txBox="1"/>
          <p:nvPr/>
        </p:nvSpPr>
        <p:spPr>
          <a:xfrm>
            <a:off x="0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rPr>
              <a:t>Star Words!</a:t>
            </a:r>
            <a:endParaRPr sz="3600" b="1">
              <a:solidFill>
                <a:schemeClr val="accen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8" name="Google Shape;12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4350" y="3061850"/>
            <a:ext cx="100012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32475" y="2786050"/>
            <a:ext cx="100012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78963" y="509175"/>
            <a:ext cx="100012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37263" y="78425"/>
            <a:ext cx="100012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52538" y="1176325"/>
            <a:ext cx="4391025" cy="2790825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8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9"/>
          <p:cNvSpPr txBox="1"/>
          <p:nvPr/>
        </p:nvSpPr>
        <p:spPr>
          <a:xfrm>
            <a:off x="121300" y="105200"/>
            <a:ext cx="2977200" cy="537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Brain teaser! </a:t>
            </a:r>
            <a:endParaRPr sz="30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9" name="Google Shape;13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2594" y="2566100"/>
            <a:ext cx="828325" cy="949650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9"/>
          <p:cNvSpPr txBox="1">
            <a:spLocks noGrp="1"/>
          </p:cNvSpPr>
          <p:nvPr>
            <p:ph type="subTitle" idx="3"/>
          </p:nvPr>
        </p:nvSpPr>
        <p:spPr>
          <a:xfrm>
            <a:off x="292600" y="779300"/>
            <a:ext cx="2371200" cy="16500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/>
              <a:t>Are the shapes split in half?</a:t>
            </a:r>
            <a:endParaRPr sz="26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/>
          </a:p>
        </p:txBody>
      </p:sp>
      <p:pic>
        <p:nvPicPr>
          <p:cNvPr id="141" name="Google Shape;141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53825" y="779300"/>
            <a:ext cx="4325401" cy="3317975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19"/>
          <p:cNvSpPr txBox="1"/>
          <p:nvPr/>
        </p:nvSpPr>
        <p:spPr>
          <a:xfrm>
            <a:off x="121300" y="4290250"/>
            <a:ext cx="2109600" cy="2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3" name="Google Shape;143;p19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0"/>
          <p:cNvSpPr txBox="1"/>
          <p:nvPr/>
        </p:nvSpPr>
        <p:spPr>
          <a:xfrm>
            <a:off x="121300" y="191975"/>
            <a:ext cx="2977200" cy="576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Brain teaser! </a:t>
            </a:r>
            <a:endParaRPr sz="30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9" name="Google Shape;149;p20"/>
          <p:cNvSpPr txBox="1">
            <a:spLocks noGrp="1"/>
          </p:cNvSpPr>
          <p:nvPr>
            <p:ph type="subTitle" idx="3"/>
          </p:nvPr>
        </p:nvSpPr>
        <p:spPr>
          <a:xfrm>
            <a:off x="121300" y="1194350"/>
            <a:ext cx="2408700" cy="18420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Are the shapes split in half?</a:t>
            </a:r>
            <a:endParaRPr sz="2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/>
          </a:p>
        </p:txBody>
      </p:sp>
      <p:pic>
        <p:nvPicPr>
          <p:cNvPr id="150" name="Google Shape;15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30000" y="1102925"/>
            <a:ext cx="4873414" cy="2937651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20"/>
          <p:cNvSpPr txBox="1"/>
          <p:nvPr/>
        </p:nvSpPr>
        <p:spPr>
          <a:xfrm>
            <a:off x="230125" y="4290250"/>
            <a:ext cx="1889400" cy="2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2" name="Google Shape;152;p20"/>
          <p:cNvSpPr txBox="1">
            <a:spLocks noGrp="1"/>
          </p:cNvSpPr>
          <p:nvPr>
            <p:ph type="subTitle" idx="3"/>
          </p:nvPr>
        </p:nvSpPr>
        <p:spPr>
          <a:xfrm>
            <a:off x="2744475" y="1049538"/>
            <a:ext cx="696600" cy="4506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/>
              <a:t>Yes</a:t>
            </a:r>
            <a:endParaRPr sz="22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/>
          </a:p>
        </p:txBody>
      </p:sp>
      <p:sp>
        <p:nvSpPr>
          <p:cNvPr id="153" name="Google Shape;153;p20"/>
          <p:cNvSpPr txBox="1">
            <a:spLocks noGrp="1"/>
          </p:cNvSpPr>
          <p:nvPr>
            <p:ph type="subTitle" idx="3"/>
          </p:nvPr>
        </p:nvSpPr>
        <p:spPr>
          <a:xfrm>
            <a:off x="5795425" y="806388"/>
            <a:ext cx="696600" cy="4506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/>
              <a:t>No</a:t>
            </a:r>
            <a:endParaRPr sz="22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/>
          </a:p>
        </p:txBody>
      </p:sp>
      <p:sp>
        <p:nvSpPr>
          <p:cNvPr id="154" name="Google Shape;154;p20"/>
          <p:cNvSpPr txBox="1">
            <a:spLocks noGrp="1"/>
          </p:cNvSpPr>
          <p:nvPr>
            <p:ph type="subTitle" idx="3"/>
          </p:nvPr>
        </p:nvSpPr>
        <p:spPr>
          <a:xfrm>
            <a:off x="2683700" y="3215113"/>
            <a:ext cx="696600" cy="4506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/>
              <a:t>Yes</a:t>
            </a:r>
            <a:endParaRPr sz="22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/>
          </a:p>
        </p:txBody>
      </p:sp>
      <p:sp>
        <p:nvSpPr>
          <p:cNvPr id="155" name="Google Shape;155;p20"/>
          <p:cNvSpPr txBox="1">
            <a:spLocks noGrp="1"/>
          </p:cNvSpPr>
          <p:nvPr>
            <p:ph type="subTitle" idx="3"/>
          </p:nvPr>
        </p:nvSpPr>
        <p:spPr>
          <a:xfrm>
            <a:off x="6150975" y="3665713"/>
            <a:ext cx="696600" cy="4506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/>
              <a:t>Yes</a:t>
            </a:r>
            <a:endParaRPr sz="22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/>
          </a:p>
        </p:txBody>
      </p:sp>
      <p:sp>
        <p:nvSpPr>
          <p:cNvPr id="156" name="Google Shape;156;p20"/>
          <p:cNvSpPr txBox="1">
            <a:spLocks noGrp="1"/>
          </p:cNvSpPr>
          <p:nvPr>
            <p:ph type="subTitle" idx="3"/>
          </p:nvPr>
        </p:nvSpPr>
        <p:spPr>
          <a:xfrm>
            <a:off x="7150625" y="2694563"/>
            <a:ext cx="696600" cy="4506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/>
              <a:t>No</a:t>
            </a:r>
            <a:endParaRPr sz="22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/>
          </a:p>
        </p:txBody>
      </p:sp>
      <p:sp>
        <p:nvSpPr>
          <p:cNvPr id="157" name="Google Shape;157;p20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  <p:sp>
        <p:nvSpPr>
          <p:cNvPr id="158" name="Google Shape;158;p20"/>
          <p:cNvSpPr txBox="1">
            <a:spLocks noGrp="1"/>
          </p:cNvSpPr>
          <p:nvPr>
            <p:ph type="subTitle" idx="3"/>
          </p:nvPr>
        </p:nvSpPr>
        <p:spPr>
          <a:xfrm>
            <a:off x="4988200" y="2465913"/>
            <a:ext cx="696600" cy="4506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/>
              <a:t>No</a:t>
            </a:r>
            <a:endParaRPr sz="22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0250" y="811800"/>
            <a:ext cx="6869025" cy="3575650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1"/>
          <p:cNvSpPr txBox="1">
            <a:spLocks noGrp="1"/>
          </p:cNvSpPr>
          <p:nvPr>
            <p:ph type="subTitle" idx="1"/>
          </p:nvPr>
        </p:nvSpPr>
        <p:spPr>
          <a:xfrm>
            <a:off x="320250" y="175325"/>
            <a:ext cx="3943200" cy="5394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2"/>
                </a:solidFill>
              </a:rPr>
              <a:t>Finding one quarter</a:t>
            </a:r>
            <a:endParaRPr sz="2800">
              <a:solidFill>
                <a:schemeClr val="dk2"/>
              </a:solidFill>
            </a:endParaRPr>
          </a:p>
        </p:txBody>
      </p:sp>
      <p:sp>
        <p:nvSpPr>
          <p:cNvPr id="165" name="Google Shape;165;p21"/>
          <p:cNvSpPr txBox="1"/>
          <p:nvPr/>
        </p:nvSpPr>
        <p:spPr>
          <a:xfrm>
            <a:off x="217700" y="4387450"/>
            <a:ext cx="1938900" cy="2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6" name="Google Shape;166;p21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2"/>
          <p:cNvSpPr txBox="1"/>
          <p:nvPr/>
        </p:nvSpPr>
        <p:spPr>
          <a:xfrm>
            <a:off x="-355950" y="256600"/>
            <a:ext cx="7812000" cy="592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What is the same? What is different?</a:t>
            </a:r>
            <a:endParaRPr sz="27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2" name="Google Shape;172;p22"/>
          <p:cNvSpPr txBox="1">
            <a:spLocks noGrp="1"/>
          </p:cNvSpPr>
          <p:nvPr>
            <p:ph type="sldNum" idx="12"/>
          </p:nvPr>
        </p:nvSpPr>
        <p:spPr>
          <a:xfrm>
            <a:off x="335046" y="470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  <p:grpSp>
        <p:nvGrpSpPr>
          <p:cNvPr id="173" name="Google Shape;173;p22"/>
          <p:cNvGrpSpPr/>
          <p:nvPr/>
        </p:nvGrpSpPr>
        <p:grpSpPr>
          <a:xfrm>
            <a:off x="270533" y="1345787"/>
            <a:ext cx="3297812" cy="2384160"/>
            <a:chOff x="907683" y="939564"/>
            <a:chExt cx="3694200" cy="2883600"/>
          </a:xfrm>
        </p:grpSpPr>
        <p:sp>
          <p:nvSpPr>
            <p:cNvPr id="174" name="Google Shape;174;p22"/>
            <p:cNvSpPr/>
            <p:nvPr/>
          </p:nvSpPr>
          <p:spPr>
            <a:xfrm>
              <a:off x="907683" y="939564"/>
              <a:ext cx="3694200" cy="2883600"/>
            </a:xfrm>
            <a:prstGeom prst="rect">
              <a:avLst/>
            </a:prstGeom>
            <a:solidFill>
              <a:schemeClr val="lt1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175" name="Google Shape;175;p22"/>
            <p:cNvCxnSpPr>
              <a:stCxn id="174" idx="0"/>
              <a:endCxn id="174" idx="2"/>
            </p:cNvCxnSpPr>
            <p:nvPr/>
          </p:nvCxnSpPr>
          <p:spPr>
            <a:xfrm>
              <a:off x="2754783" y="939564"/>
              <a:ext cx="0" cy="2883600"/>
            </a:xfrm>
            <a:prstGeom prst="straightConnector1">
              <a:avLst/>
            </a:prstGeom>
            <a:noFill/>
            <a:ln w="38100" cap="flat" cmpd="sng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cxnSp>
          <p:nvCxnSpPr>
            <p:cNvPr id="176" name="Google Shape;176;p22"/>
            <p:cNvCxnSpPr>
              <a:stCxn id="174" idx="3"/>
              <a:endCxn id="174" idx="1"/>
            </p:cNvCxnSpPr>
            <p:nvPr/>
          </p:nvCxnSpPr>
          <p:spPr>
            <a:xfrm rot="10800000">
              <a:off x="907683" y="2381364"/>
              <a:ext cx="3694200" cy="0"/>
            </a:xfrm>
            <a:prstGeom prst="straightConnector1">
              <a:avLst/>
            </a:prstGeom>
            <a:noFill/>
            <a:ln w="38100" cap="flat" cmpd="sng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</p:spPr>
        </p:cxnSp>
      </p:grpSp>
      <p:sp>
        <p:nvSpPr>
          <p:cNvPr id="177" name="Google Shape;177;p22"/>
          <p:cNvSpPr/>
          <p:nvPr/>
        </p:nvSpPr>
        <p:spPr>
          <a:xfrm>
            <a:off x="4030238" y="1345800"/>
            <a:ext cx="3297900" cy="2384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78" name="Google Shape;178;p22"/>
          <p:cNvCxnSpPr/>
          <p:nvPr/>
        </p:nvCxnSpPr>
        <p:spPr>
          <a:xfrm rot="10800000">
            <a:off x="4269200" y="2994900"/>
            <a:ext cx="3373500" cy="525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</p:cxnSp>
      <p:cxnSp>
        <p:nvCxnSpPr>
          <p:cNvPr id="179" name="Google Shape;179;p22"/>
          <p:cNvCxnSpPr>
            <a:stCxn id="177" idx="2"/>
          </p:cNvCxnSpPr>
          <p:nvPr/>
        </p:nvCxnSpPr>
        <p:spPr>
          <a:xfrm rot="10800000">
            <a:off x="4521488" y="1289100"/>
            <a:ext cx="1157700" cy="24408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180" name="Google Shape;180;p22"/>
          <p:cNvSpPr txBox="1">
            <a:spLocks noGrp="1"/>
          </p:cNvSpPr>
          <p:nvPr>
            <p:ph type="subTitle" idx="5"/>
          </p:nvPr>
        </p:nvSpPr>
        <p:spPr>
          <a:xfrm>
            <a:off x="996788" y="3729900"/>
            <a:ext cx="1845300" cy="5925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/>
              <a:t>Equal parts</a:t>
            </a:r>
            <a:endParaRPr sz="2200"/>
          </a:p>
        </p:txBody>
      </p:sp>
      <p:sp>
        <p:nvSpPr>
          <p:cNvPr id="181" name="Google Shape;181;p22"/>
          <p:cNvSpPr txBox="1">
            <a:spLocks noGrp="1"/>
          </p:cNvSpPr>
          <p:nvPr>
            <p:ph type="subTitle" idx="5"/>
          </p:nvPr>
        </p:nvSpPr>
        <p:spPr>
          <a:xfrm>
            <a:off x="4535450" y="3729900"/>
            <a:ext cx="2287500" cy="5925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/>
              <a:t>Unequal parts</a:t>
            </a:r>
            <a:endParaRPr sz="2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3"/>
          <p:cNvSpPr txBox="1">
            <a:spLocks noGrp="1"/>
          </p:cNvSpPr>
          <p:nvPr>
            <p:ph type="subTitle" idx="5"/>
          </p:nvPr>
        </p:nvSpPr>
        <p:spPr>
          <a:xfrm>
            <a:off x="4410000" y="1978100"/>
            <a:ext cx="3895200" cy="18450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The whole has been divided into four equal parts.</a:t>
            </a:r>
            <a:endParaRPr sz="2800"/>
          </a:p>
        </p:txBody>
      </p:sp>
      <p:sp>
        <p:nvSpPr>
          <p:cNvPr id="187" name="Google Shape;187;p23"/>
          <p:cNvSpPr txBox="1"/>
          <p:nvPr/>
        </p:nvSpPr>
        <p:spPr>
          <a:xfrm>
            <a:off x="-41800" y="210500"/>
            <a:ext cx="7111800" cy="592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How many equal parts are there?</a:t>
            </a:r>
            <a:endParaRPr sz="28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8" name="Google Shape;188;p23"/>
          <p:cNvSpPr txBox="1">
            <a:spLocks noGrp="1"/>
          </p:cNvSpPr>
          <p:nvPr>
            <p:ph type="sldNum" idx="12"/>
          </p:nvPr>
        </p:nvSpPr>
        <p:spPr>
          <a:xfrm>
            <a:off x="187675" y="4557825"/>
            <a:ext cx="720000" cy="235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rgbClr val="FFFFFF"/>
                </a:solidFill>
              </a:rPr>
              <a:t>9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89" name="Google Shape;189;p23"/>
          <p:cNvGrpSpPr/>
          <p:nvPr/>
        </p:nvGrpSpPr>
        <p:grpSpPr>
          <a:xfrm>
            <a:off x="458983" y="939414"/>
            <a:ext cx="3694331" cy="2883685"/>
            <a:chOff x="907683" y="939564"/>
            <a:chExt cx="3694331" cy="2883685"/>
          </a:xfrm>
        </p:grpSpPr>
        <p:sp>
          <p:nvSpPr>
            <p:cNvPr id="190" name="Google Shape;190;p23"/>
            <p:cNvSpPr/>
            <p:nvPr/>
          </p:nvSpPr>
          <p:spPr>
            <a:xfrm>
              <a:off x="907683" y="939564"/>
              <a:ext cx="3694331" cy="2883685"/>
            </a:xfrm>
            <a:prstGeom prst="rect">
              <a:avLst/>
            </a:prstGeom>
            <a:solidFill>
              <a:schemeClr val="lt1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191" name="Google Shape;191;p23"/>
            <p:cNvCxnSpPr>
              <a:stCxn id="190" idx="0"/>
              <a:endCxn id="190" idx="2"/>
            </p:cNvCxnSpPr>
            <p:nvPr/>
          </p:nvCxnSpPr>
          <p:spPr>
            <a:xfrm>
              <a:off x="2754848" y="939564"/>
              <a:ext cx="0" cy="2883600"/>
            </a:xfrm>
            <a:prstGeom prst="straightConnector1">
              <a:avLst/>
            </a:prstGeom>
            <a:noFill/>
            <a:ln w="38100" cap="flat" cmpd="sng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cxnSp>
          <p:nvCxnSpPr>
            <p:cNvPr id="192" name="Google Shape;192;p23"/>
            <p:cNvCxnSpPr>
              <a:stCxn id="190" idx="3"/>
              <a:endCxn id="190" idx="1"/>
            </p:cNvCxnSpPr>
            <p:nvPr/>
          </p:nvCxnSpPr>
          <p:spPr>
            <a:xfrm rot="10800000">
              <a:off x="907814" y="2381406"/>
              <a:ext cx="3694200" cy="0"/>
            </a:xfrm>
            <a:prstGeom prst="straightConnector1">
              <a:avLst/>
            </a:prstGeom>
            <a:noFill/>
            <a:ln w="38100" cap="flat" cmpd="sng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Google Shape;197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3452" y="445025"/>
            <a:ext cx="571057" cy="654700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24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  <p:pic>
        <p:nvPicPr>
          <p:cNvPr id="199" name="Google Shape;199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8250" y="152400"/>
            <a:ext cx="6019875" cy="1482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00325" y="1772825"/>
            <a:ext cx="6709875" cy="2600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2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822848" y="3114661"/>
            <a:ext cx="1552800" cy="11546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2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08050" y="3114650"/>
            <a:ext cx="1783325" cy="1154650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24"/>
          <p:cNvSpPr txBox="1"/>
          <p:nvPr/>
        </p:nvSpPr>
        <p:spPr>
          <a:xfrm>
            <a:off x="173450" y="4290250"/>
            <a:ext cx="1983000" cy="2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Google Shape;208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6300" y="267325"/>
            <a:ext cx="6823900" cy="4151925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25"/>
          <p:cNvSpPr txBox="1"/>
          <p:nvPr/>
        </p:nvSpPr>
        <p:spPr>
          <a:xfrm>
            <a:off x="186300" y="4344900"/>
            <a:ext cx="1945500" cy="2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0" name="Google Shape;210;p2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6"/>
          <p:cNvSpPr txBox="1"/>
          <p:nvPr/>
        </p:nvSpPr>
        <p:spPr>
          <a:xfrm>
            <a:off x="152400" y="4131625"/>
            <a:ext cx="2562000" cy="59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latin typeface="Montserrat"/>
                <a:ea typeface="Montserrat"/>
                <a:cs typeface="Montserrat"/>
                <a:sym typeface="Montserrat"/>
              </a:rPr>
              <a:t>Source: Cake image - Creative commons: Divyascookbook - CC BY-NC-ND</a:t>
            </a: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6" name="Google Shape;216;p26"/>
          <p:cNvSpPr txBox="1">
            <a:spLocks noGrp="1"/>
          </p:cNvSpPr>
          <p:nvPr>
            <p:ph type="subTitle" idx="5"/>
          </p:nvPr>
        </p:nvSpPr>
        <p:spPr>
          <a:xfrm>
            <a:off x="152400" y="152325"/>
            <a:ext cx="5251500" cy="10998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We can cut the cake into four equal parts. </a:t>
            </a:r>
            <a:endParaRPr sz="2800"/>
          </a:p>
        </p:txBody>
      </p:sp>
      <p:sp>
        <p:nvSpPr>
          <p:cNvPr id="217" name="Google Shape;217;p26"/>
          <p:cNvSpPr txBox="1">
            <a:spLocks noGrp="1"/>
          </p:cNvSpPr>
          <p:nvPr>
            <p:ph type="subTitle" idx="5"/>
          </p:nvPr>
        </p:nvSpPr>
        <p:spPr>
          <a:xfrm>
            <a:off x="3987250" y="2063400"/>
            <a:ext cx="4697700" cy="22800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The whole has been divided into two equal parts. One part is half of the whole.</a:t>
            </a:r>
            <a:endParaRPr sz="2800"/>
          </a:p>
        </p:txBody>
      </p:sp>
      <p:pic>
        <p:nvPicPr>
          <p:cNvPr id="218" name="Google Shape;218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252200"/>
            <a:ext cx="3750125" cy="281259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19" name="Google Shape;219;p26"/>
          <p:cNvCxnSpPr/>
          <p:nvPr/>
        </p:nvCxnSpPr>
        <p:spPr>
          <a:xfrm rot="10800000">
            <a:off x="2027463" y="1304150"/>
            <a:ext cx="0" cy="2708700"/>
          </a:xfrm>
          <a:prstGeom prst="straightConnector1">
            <a:avLst/>
          </a:prstGeom>
          <a:noFill/>
          <a:ln w="11430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220" name="Google Shape;220;p26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7"/>
          <p:cNvSpPr txBox="1"/>
          <p:nvPr/>
        </p:nvSpPr>
        <p:spPr>
          <a:xfrm>
            <a:off x="102000" y="4198413"/>
            <a:ext cx="2524800" cy="59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latin typeface="Montserrat"/>
                <a:ea typeface="Montserrat"/>
                <a:cs typeface="Montserrat"/>
                <a:sym typeface="Montserrat"/>
              </a:rPr>
              <a:t>Source: Cake image - Creative commons: Divyascookbook - CC BY-NC-ND</a:t>
            </a: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6" name="Google Shape;226;p27"/>
          <p:cNvSpPr txBox="1">
            <a:spLocks noGrp="1"/>
          </p:cNvSpPr>
          <p:nvPr>
            <p:ph type="subTitle" idx="5"/>
          </p:nvPr>
        </p:nvSpPr>
        <p:spPr>
          <a:xfrm>
            <a:off x="152400" y="233000"/>
            <a:ext cx="6106500" cy="5949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2"/>
                </a:solidFill>
              </a:rPr>
              <a:t>Have we got four equal parts?</a:t>
            </a:r>
            <a:endParaRPr sz="2800">
              <a:solidFill>
                <a:schemeClr val="dk2"/>
              </a:solidFill>
            </a:endParaRPr>
          </a:p>
        </p:txBody>
      </p:sp>
      <p:sp>
        <p:nvSpPr>
          <p:cNvPr id="227" name="Google Shape;227;p27"/>
          <p:cNvSpPr txBox="1">
            <a:spLocks noGrp="1"/>
          </p:cNvSpPr>
          <p:nvPr>
            <p:ph type="subTitle" idx="5"/>
          </p:nvPr>
        </p:nvSpPr>
        <p:spPr>
          <a:xfrm>
            <a:off x="4082750" y="2137150"/>
            <a:ext cx="4738500" cy="21807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We have now got four equal parts. </a:t>
            </a:r>
            <a:endParaRPr sz="2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The whole is cut into four quarters.</a:t>
            </a:r>
            <a:endParaRPr sz="2800"/>
          </a:p>
        </p:txBody>
      </p:sp>
      <p:pic>
        <p:nvPicPr>
          <p:cNvPr id="228" name="Google Shape;228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125" y="1438150"/>
            <a:ext cx="3750125" cy="281259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29" name="Google Shape;229;p27"/>
          <p:cNvCxnSpPr/>
          <p:nvPr/>
        </p:nvCxnSpPr>
        <p:spPr>
          <a:xfrm rot="10800000">
            <a:off x="2027463" y="1304150"/>
            <a:ext cx="0" cy="2708700"/>
          </a:xfrm>
          <a:prstGeom prst="straightConnector1">
            <a:avLst/>
          </a:prstGeom>
          <a:noFill/>
          <a:ln w="11430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</p:cxnSp>
      <p:cxnSp>
        <p:nvCxnSpPr>
          <p:cNvPr id="230" name="Google Shape;230;p27"/>
          <p:cNvCxnSpPr/>
          <p:nvPr/>
        </p:nvCxnSpPr>
        <p:spPr>
          <a:xfrm>
            <a:off x="515950" y="2483075"/>
            <a:ext cx="1499400" cy="0"/>
          </a:xfrm>
          <a:prstGeom prst="straightConnector1">
            <a:avLst/>
          </a:prstGeom>
          <a:noFill/>
          <a:ln w="11430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</p:cxnSp>
      <p:cxnSp>
        <p:nvCxnSpPr>
          <p:cNvPr id="231" name="Google Shape;231;p27"/>
          <p:cNvCxnSpPr/>
          <p:nvPr/>
        </p:nvCxnSpPr>
        <p:spPr>
          <a:xfrm rot="10800000" flipH="1">
            <a:off x="2027350" y="2463575"/>
            <a:ext cx="1511400" cy="19500"/>
          </a:xfrm>
          <a:prstGeom prst="straightConnector1">
            <a:avLst/>
          </a:prstGeom>
          <a:noFill/>
          <a:ln w="11430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232" name="Google Shape;232;p27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8"/>
          <p:cNvSpPr txBox="1">
            <a:spLocks noGrp="1"/>
          </p:cNvSpPr>
          <p:nvPr>
            <p:ph type="title"/>
          </p:nvPr>
        </p:nvSpPr>
        <p:spPr>
          <a:xfrm>
            <a:off x="163575" y="196900"/>
            <a:ext cx="6104100" cy="6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/>
              <a:t>Independent Task </a:t>
            </a:r>
            <a:endParaRPr sz="3600"/>
          </a:p>
        </p:txBody>
      </p:sp>
      <p:pic>
        <p:nvPicPr>
          <p:cNvPr id="238" name="Google Shape;238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26050" y="1362674"/>
            <a:ext cx="2486775" cy="2598513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Google Shape;239;p28"/>
          <p:cNvSpPr txBox="1">
            <a:spLocks noGrp="1"/>
          </p:cNvSpPr>
          <p:nvPr>
            <p:ph type="subTitle" idx="3"/>
          </p:nvPr>
        </p:nvSpPr>
        <p:spPr>
          <a:xfrm>
            <a:off x="224925" y="1182327"/>
            <a:ext cx="3037200" cy="19845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/>
              <a:t>How many ways </a:t>
            </a:r>
            <a:endParaRPr sz="2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/>
              <a:t>can you divide a slice of bread into quarters?</a:t>
            </a:r>
            <a:endParaRPr sz="2300"/>
          </a:p>
        </p:txBody>
      </p:sp>
      <p:sp>
        <p:nvSpPr>
          <p:cNvPr id="240" name="Google Shape;240;p28"/>
          <p:cNvSpPr txBox="1">
            <a:spLocks noGrp="1"/>
          </p:cNvSpPr>
          <p:nvPr>
            <p:ph type="subTitle" idx="3"/>
          </p:nvPr>
        </p:nvSpPr>
        <p:spPr>
          <a:xfrm>
            <a:off x="5812825" y="2063400"/>
            <a:ext cx="3037200" cy="23364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/>
              <a:t>How many ways </a:t>
            </a:r>
            <a:endParaRPr sz="2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/>
              <a:t>can you show the </a:t>
            </a:r>
            <a:endParaRPr sz="2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/>
              <a:t>slice not being divided into quarters?</a:t>
            </a:r>
            <a:endParaRPr sz="2300"/>
          </a:p>
        </p:txBody>
      </p:sp>
      <p:sp>
        <p:nvSpPr>
          <p:cNvPr id="241" name="Google Shape;241;p28"/>
          <p:cNvSpPr txBox="1">
            <a:spLocks noGrp="1"/>
          </p:cNvSpPr>
          <p:nvPr>
            <p:ph type="body" idx="4"/>
          </p:nvPr>
        </p:nvSpPr>
        <p:spPr>
          <a:xfrm>
            <a:off x="288850" y="3417875"/>
            <a:ext cx="3037200" cy="5433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3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How do you know?</a:t>
            </a:r>
            <a:endParaRPr sz="2300">
              <a:solidFill>
                <a:schemeClr val="lt1"/>
              </a:solidFill>
            </a:endParaRPr>
          </a:p>
        </p:txBody>
      </p:sp>
      <p:sp>
        <p:nvSpPr>
          <p:cNvPr id="242" name="Google Shape;242;p28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9"/>
          <p:cNvSpPr txBox="1">
            <a:spLocks noGrp="1"/>
          </p:cNvSpPr>
          <p:nvPr>
            <p:ph type="title"/>
          </p:nvPr>
        </p:nvSpPr>
        <p:spPr>
          <a:xfrm>
            <a:off x="163575" y="196900"/>
            <a:ext cx="6104100" cy="6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/>
              <a:t>Challenge </a:t>
            </a:r>
            <a:endParaRPr sz="3600"/>
          </a:p>
        </p:txBody>
      </p:sp>
      <p:sp>
        <p:nvSpPr>
          <p:cNvPr id="248" name="Google Shape;248;p29"/>
          <p:cNvSpPr txBox="1">
            <a:spLocks noGrp="1"/>
          </p:cNvSpPr>
          <p:nvPr>
            <p:ph type="subTitle" idx="3"/>
          </p:nvPr>
        </p:nvSpPr>
        <p:spPr>
          <a:xfrm>
            <a:off x="5774650" y="2163125"/>
            <a:ext cx="2910300" cy="21138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chemeClr val="dk2"/>
                </a:solidFill>
              </a:rPr>
              <a:t>Can you describe the bar models using our star words?</a:t>
            </a:r>
            <a:endParaRPr sz="2500">
              <a:solidFill>
                <a:schemeClr val="dk2"/>
              </a:solidFill>
            </a:endParaRPr>
          </a:p>
        </p:txBody>
      </p:sp>
      <p:sp>
        <p:nvSpPr>
          <p:cNvPr id="249" name="Google Shape;249;p29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15</a:t>
            </a:fld>
            <a:endParaRPr/>
          </a:p>
        </p:txBody>
      </p:sp>
      <p:sp>
        <p:nvSpPr>
          <p:cNvPr id="250" name="Google Shape;250;p29"/>
          <p:cNvSpPr txBox="1"/>
          <p:nvPr/>
        </p:nvSpPr>
        <p:spPr>
          <a:xfrm>
            <a:off x="304800" y="4419250"/>
            <a:ext cx="2175000" cy="2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51" name="Google Shape;251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800" y="886600"/>
            <a:ext cx="5469849" cy="32438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0"/>
          <p:cNvSpPr txBox="1">
            <a:spLocks noGrp="1"/>
          </p:cNvSpPr>
          <p:nvPr>
            <p:ph type="title"/>
          </p:nvPr>
        </p:nvSpPr>
        <p:spPr>
          <a:xfrm>
            <a:off x="190400" y="150425"/>
            <a:ext cx="6104100" cy="6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/>
              <a:t>Answers </a:t>
            </a:r>
            <a:endParaRPr sz="3600"/>
          </a:p>
        </p:txBody>
      </p:sp>
      <p:pic>
        <p:nvPicPr>
          <p:cNvPr id="257" name="Google Shape;257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78989" y="1051419"/>
            <a:ext cx="2043910" cy="21708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12039" y="1051331"/>
            <a:ext cx="2043910" cy="2170842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30"/>
          <p:cNvSpPr txBox="1">
            <a:spLocks noGrp="1"/>
          </p:cNvSpPr>
          <p:nvPr>
            <p:ph type="subTitle" idx="3"/>
          </p:nvPr>
        </p:nvSpPr>
        <p:spPr>
          <a:xfrm>
            <a:off x="190400" y="3557300"/>
            <a:ext cx="7877100" cy="6294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/>
              <a:t>Here are some of the ways you can show quarters.</a:t>
            </a:r>
            <a:endParaRPr sz="2300"/>
          </a:p>
        </p:txBody>
      </p:sp>
      <p:cxnSp>
        <p:nvCxnSpPr>
          <p:cNvPr id="260" name="Google Shape;260;p30"/>
          <p:cNvCxnSpPr/>
          <p:nvPr/>
        </p:nvCxnSpPr>
        <p:spPr>
          <a:xfrm>
            <a:off x="2179904" y="935175"/>
            <a:ext cx="42300" cy="24033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</p:cxnSp>
      <p:cxnSp>
        <p:nvCxnSpPr>
          <p:cNvPr id="261" name="Google Shape;261;p30"/>
          <p:cNvCxnSpPr/>
          <p:nvPr/>
        </p:nvCxnSpPr>
        <p:spPr>
          <a:xfrm>
            <a:off x="3957005" y="1132974"/>
            <a:ext cx="1715400" cy="20073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</p:cxnSp>
      <p:cxnSp>
        <p:nvCxnSpPr>
          <p:cNvPr id="262" name="Google Shape;262;p30"/>
          <p:cNvCxnSpPr/>
          <p:nvPr/>
        </p:nvCxnSpPr>
        <p:spPr>
          <a:xfrm>
            <a:off x="1178975" y="2107810"/>
            <a:ext cx="2205300" cy="579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263" name="Google Shape;263;p30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16</a:t>
            </a:fld>
            <a:endParaRPr/>
          </a:p>
        </p:txBody>
      </p:sp>
      <p:cxnSp>
        <p:nvCxnSpPr>
          <p:cNvPr id="264" name="Google Shape;264;p30"/>
          <p:cNvCxnSpPr/>
          <p:nvPr/>
        </p:nvCxnSpPr>
        <p:spPr>
          <a:xfrm flipH="1">
            <a:off x="3855203" y="1227542"/>
            <a:ext cx="1701600" cy="18366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1"/>
          <p:cNvSpPr txBox="1">
            <a:spLocks noGrp="1"/>
          </p:cNvSpPr>
          <p:nvPr>
            <p:ph type="title"/>
          </p:nvPr>
        </p:nvSpPr>
        <p:spPr>
          <a:xfrm>
            <a:off x="163575" y="196900"/>
            <a:ext cx="6104100" cy="6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/>
              <a:t>Challenge answers </a:t>
            </a:r>
            <a:endParaRPr sz="3600"/>
          </a:p>
        </p:txBody>
      </p:sp>
      <p:sp>
        <p:nvSpPr>
          <p:cNvPr id="270" name="Google Shape;270;p31"/>
          <p:cNvSpPr txBox="1">
            <a:spLocks noGrp="1"/>
          </p:cNvSpPr>
          <p:nvPr>
            <p:ph type="subTitle" idx="3"/>
          </p:nvPr>
        </p:nvSpPr>
        <p:spPr>
          <a:xfrm>
            <a:off x="5774650" y="2134575"/>
            <a:ext cx="3161400" cy="18264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chemeClr val="dk2"/>
                </a:solidFill>
              </a:rPr>
              <a:t>Can you describe the bar models using our star words?</a:t>
            </a:r>
            <a:endParaRPr sz="2300">
              <a:solidFill>
                <a:schemeClr val="dk2"/>
              </a:solidFill>
            </a:endParaRPr>
          </a:p>
        </p:txBody>
      </p:sp>
      <p:sp>
        <p:nvSpPr>
          <p:cNvPr id="271" name="Google Shape;271;p31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17</a:t>
            </a:fld>
            <a:endParaRPr/>
          </a:p>
        </p:txBody>
      </p:sp>
      <p:sp>
        <p:nvSpPr>
          <p:cNvPr id="272" name="Google Shape;272;p31"/>
          <p:cNvSpPr txBox="1"/>
          <p:nvPr/>
        </p:nvSpPr>
        <p:spPr>
          <a:xfrm>
            <a:off x="304800" y="4130450"/>
            <a:ext cx="2175000" cy="2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73" name="Google Shape;273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800" y="886600"/>
            <a:ext cx="5382549" cy="3243850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Google Shape;274;p31"/>
          <p:cNvSpPr txBox="1"/>
          <p:nvPr/>
        </p:nvSpPr>
        <p:spPr>
          <a:xfrm>
            <a:off x="2128775" y="1099725"/>
            <a:ext cx="1821900" cy="43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Whole</a:t>
            </a:r>
            <a:endParaRPr sz="27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5" name="Google Shape;275;p31"/>
          <p:cNvSpPr txBox="1"/>
          <p:nvPr/>
        </p:nvSpPr>
        <p:spPr>
          <a:xfrm>
            <a:off x="846175" y="2058300"/>
            <a:ext cx="1821900" cy="6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Part</a:t>
            </a:r>
            <a:endParaRPr sz="23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Half</a:t>
            </a:r>
            <a:endParaRPr sz="23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6" name="Google Shape;276;p31"/>
          <p:cNvSpPr txBox="1"/>
          <p:nvPr/>
        </p:nvSpPr>
        <p:spPr>
          <a:xfrm>
            <a:off x="3661050" y="2058300"/>
            <a:ext cx="1821900" cy="6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Part</a:t>
            </a:r>
            <a:endParaRPr sz="23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Half</a:t>
            </a:r>
            <a:endParaRPr sz="23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7" name="Google Shape;277;p31"/>
          <p:cNvSpPr txBox="1"/>
          <p:nvPr/>
        </p:nvSpPr>
        <p:spPr>
          <a:xfrm>
            <a:off x="304800" y="3271275"/>
            <a:ext cx="1330800" cy="6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Part</a:t>
            </a:r>
            <a:endParaRPr sz="21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Quarter</a:t>
            </a:r>
            <a:endParaRPr sz="21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8" name="Google Shape;278;p31"/>
          <p:cNvSpPr txBox="1"/>
          <p:nvPr/>
        </p:nvSpPr>
        <p:spPr>
          <a:xfrm>
            <a:off x="1672263" y="3271275"/>
            <a:ext cx="1330800" cy="6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Part</a:t>
            </a:r>
            <a:endParaRPr sz="21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Quarter</a:t>
            </a:r>
            <a:endParaRPr sz="21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9" name="Google Shape;279;p31"/>
          <p:cNvSpPr txBox="1"/>
          <p:nvPr/>
        </p:nvSpPr>
        <p:spPr>
          <a:xfrm>
            <a:off x="3039725" y="3271275"/>
            <a:ext cx="1330800" cy="6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Part</a:t>
            </a:r>
            <a:endParaRPr sz="21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Quarter</a:t>
            </a:r>
            <a:endParaRPr sz="21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0" name="Google Shape;280;p31"/>
          <p:cNvSpPr txBox="1"/>
          <p:nvPr/>
        </p:nvSpPr>
        <p:spPr>
          <a:xfrm>
            <a:off x="4293125" y="3271275"/>
            <a:ext cx="1330800" cy="6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Part</a:t>
            </a:r>
            <a:endParaRPr sz="21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Quarter</a:t>
            </a:r>
            <a:endParaRPr sz="21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2"/>
          <p:cNvSpPr txBox="1">
            <a:spLocks noGrp="1"/>
          </p:cNvSpPr>
          <p:nvPr>
            <p:ph type="title"/>
          </p:nvPr>
        </p:nvSpPr>
        <p:spPr>
          <a:xfrm>
            <a:off x="348450" y="1099725"/>
            <a:ext cx="8447100" cy="3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Montserrat SemiBold"/>
              <a:buNone/>
            </a:pPr>
            <a:endParaRPr sz="3000" b="1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Montserrat SemiBold"/>
              <a:buNone/>
            </a:pPr>
            <a:endParaRPr sz="3000" b="1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Montserrat SemiBold"/>
              <a:buNone/>
            </a:pPr>
            <a:r>
              <a:rPr lang="en-GB" sz="3000" b="1" i="0">
                <a:latin typeface="Montserrat"/>
                <a:ea typeface="Montserrat"/>
                <a:cs typeface="Montserrat"/>
                <a:sym typeface="Montserrat"/>
              </a:rPr>
              <a:t>Share your work with Oak National</a:t>
            </a:r>
            <a:endParaRPr sz="3000" b="1" i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endParaRPr sz="1600" i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5400"/>
              <a:buNone/>
            </a:pPr>
            <a:r>
              <a:rPr lang="en-GB" sz="1700" i="0">
                <a:latin typeface="Montserrat"/>
                <a:ea typeface="Montserrat"/>
                <a:cs typeface="Montserrat"/>
                <a:sym typeface="Montserrat"/>
              </a:rPr>
              <a:t>If you'd like to, please ask your parent or carer to share your work on Twitter tagging </a:t>
            </a:r>
            <a:r>
              <a:rPr lang="en-GB" sz="1700" b="1" i="0">
                <a:latin typeface="Montserrat"/>
                <a:ea typeface="Montserrat"/>
                <a:cs typeface="Montserrat"/>
                <a:sym typeface="Montserrat"/>
              </a:rPr>
              <a:t>@OakNational</a:t>
            </a:r>
            <a:r>
              <a:rPr lang="en-GB" sz="1700" i="0">
                <a:latin typeface="Montserrat"/>
                <a:ea typeface="Montserrat"/>
                <a:cs typeface="Montserrat"/>
                <a:sym typeface="Montserrat"/>
              </a:rPr>
              <a:t> and </a:t>
            </a:r>
            <a:r>
              <a:rPr lang="en-GB" sz="1700" b="1" i="0">
                <a:latin typeface="Montserrat"/>
                <a:ea typeface="Montserrat"/>
                <a:cs typeface="Montserrat"/>
                <a:sym typeface="Montserrat"/>
              </a:rPr>
              <a:t>#LearnwithOak</a:t>
            </a:r>
            <a:endParaRPr sz="1700" b="1" i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5400"/>
              <a:buNone/>
            </a:pPr>
            <a:endParaRPr/>
          </a:p>
        </p:txBody>
      </p:sp>
      <p:pic>
        <p:nvPicPr>
          <p:cNvPr id="286" name="Google Shape;286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988751" y="3774438"/>
            <a:ext cx="644800" cy="644800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Google Shape;287;p32"/>
          <p:cNvSpPr txBox="1">
            <a:spLocks noGrp="1"/>
          </p:cNvSpPr>
          <p:nvPr>
            <p:ph type="sldNum" idx="12"/>
          </p:nvPr>
        </p:nvSpPr>
        <p:spPr>
          <a:xfrm>
            <a:off x="-210691" y="4793326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18</a:t>
            </a:fld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33"/>
          <p:cNvSpPr txBox="1">
            <a:spLocks noGrp="1"/>
          </p:cNvSpPr>
          <p:nvPr>
            <p:ph type="title"/>
          </p:nvPr>
        </p:nvSpPr>
        <p:spPr>
          <a:xfrm>
            <a:off x="474600" y="445025"/>
            <a:ext cx="6300600" cy="380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00" i="0"/>
              <a:t>You were great today at finding a quarter.</a:t>
            </a:r>
            <a:endParaRPr sz="3400" i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/>
              <a:t> </a:t>
            </a:r>
            <a:endParaRPr i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/>
              <a:t>Don’t forget to complete your end of lesson quiz.</a:t>
            </a:r>
            <a:endParaRPr i="0"/>
          </a:p>
        </p:txBody>
      </p:sp>
      <p:sp>
        <p:nvSpPr>
          <p:cNvPr id="293" name="Google Shape;293;p33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19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69BE4B"/>
      </a:accent1>
      <a:accent2>
        <a:srgbClr val="46C7E1"/>
      </a:accent2>
      <a:accent3>
        <a:srgbClr val="FA9B23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377</Words>
  <Application>Microsoft Office PowerPoint</Application>
  <PresentationFormat>On-screen Show (16:9)</PresentationFormat>
  <Paragraphs>100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Montserrat Medium</vt:lpstr>
      <vt:lpstr>Montserrat</vt:lpstr>
      <vt:lpstr>Calibri</vt:lpstr>
      <vt:lpstr>Montserrat SemiBold</vt:lpstr>
      <vt:lpstr>Arial</vt:lpstr>
      <vt:lpstr>Oak National Academy v2</vt:lpstr>
      <vt:lpstr>To find one quarter of a shape.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Independent Task </vt:lpstr>
      <vt:lpstr>Challenge </vt:lpstr>
      <vt:lpstr>Answers </vt:lpstr>
      <vt:lpstr>Challenge answers </vt:lpstr>
      <vt:lpstr>  Share your work with Oak National  If you'd like to, please ask your parent or carer to share your work on Twitter tagging @OakNational and #LearnwithOak </vt:lpstr>
      <vt:lpstr>You were great today at finding a quarter.   Don’t forget to complete your end of lesson quiz.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find one quarter of a shape.</dc:title>
  <dc:creator>Staff</dc:creator>
  <cp:lastModifiedBy>HP</cp:lastModifiedBy>
  <cp:revision>1</cp:revision>
  <dcterms:modified xsi:type="dcterms:W3CDTF">2020-11-25T12:32:33Z</dcterms:modified>
</cp:coreProperties>
</file>