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jpeg" ContentType="image/jpeg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10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2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slideMasters/slideMaster2.xml" ContentType="application/vnd.openxmlformats-officedocument.presentationml.slideMaster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3" r:id="rId1"/>
    <p:sldMasterId id="2147483674" r:id="rId2"/>
  </p:sldMasterIdLst>
  <p:notesMasterIdLst>
    <p:notesMasterId r:id="rId14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embeddedFontLst>
    <p:embeddedFont>
      <p:font typeface="Montserrat" charset="0"/>
      <p:regular r:id="rId15"/>
      <p:bold r:id="rId16"/>
      <p:italic r:id="rId17"/>
      <p:boldItalic r:id="rId18"/>
    </p:embeddedFont>
    <p:embeddedFont>
      <p:font typeface="Montserrat SemiBold" charset="0"/>
      <p:regular r:id="rId19"/>
      <p:bold r:id="rId20"/>
      <p:italic r:id="rId21"/>
      <p:boldItalic r:id="rId22"/>
    </p:embeddedFont>
    <p:embeddedFont>
      <p:font typeface="Montserrat Medium" charset="0"/>
      <p:regular r:id="rId23"/>
      <p:bold r:id="rId24"/>
      <p:italic r:id="rId25"/>
      <p:boldItalic r:id="rId26"/>
    </p:embeddedFont>
    <p:embeddedFont>
      <p:font typeface="Calibri" pitchFamily="3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EFAD9CFF-736E-4A2F-B911-C1C9BBCDED93}">
  <a:tblStyle styleId="{EFAD9CFF-736E-4A2F-B911-C1C9BBCDED93}" styleName="Table_0">
    <a:wholeTbl>
      <a:tcTxStyle b="off" i="off">
        <a:font>
          <a:latin typeface="Arial"/>
          <a:ea typeface="Arial"/>
          <a:cs typeface="Arial"/>
        </a:font>
        <a:srgbClr val="FF6700"/>
      </a:tcTxStyle>
      <a:tcStyle>
        <a:tcBdr>
          <a:lef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E6F0EF"/>
          </a:solidFill>
        </a:fill>
      </a:tcStyle>
    </a:wholeTbl>
    <a:band1H>
      <a:tcTxStyle b="off" i="off"/>
      <a:tcStyle>
        <a:tcBdr/>
        <a:fill>
          <a:solidFill>
            <a:srgbClr val="CADFDD"/>
          </a:solidFill>
        </a:fill>
      </a:tcStyle>
    </a:band1H>
    <a:band2H>
      <a:tcTxStyle b="off" i="off"/>
      <a:tcStyle>
        <a:tcBdr/>
      </a:tcStyle>
    </a:band2H>
    <a:band1V>
      <a:tcTxStyle b="off" i="off"/>
      <a:tcStyle>
        <a:tcBdr/>
        <a:fill>
          <a:solidFill>
            <a:srgbClr val="CADFDD"/>
          </a:solidFill>
        </a:fill>
      </a:tcStyle>
    </a:band1V>
    <a:band2V>
      <a:tcTxStyle b="off" i="off"/>
      <a:tcStyle>
        <a:tcBdr/>
      </a:tcStyle>
    </a:band2V>
    <a:lastCol>
      <a:tcTxStyle b="on" i="off">
        <a:font>
          <a:latin typeface="Arial"/>
          <a:ea typeface="Arial"/>
          <a:cs typeface="Arial"/>
        </a:font>
        <a:srgbClr val="FFFFFF"/>
      </a:tcTxStyle>
      <a:tcStyle>
        <a:tcBdr/>
        <a:fill>
          <a:solidFill>
            <a:srgbClr val="00A099"/>
          </a:solidFill>
        </a:fill>
      </a:tcStyle>
    </a:lastCol>
    <a:firstCol>
      <a:tcTxStyle b="on" i="off">
        <a:font>
          <a:latin typeface="Arial"/>
          <a:ea typeface="Arial"/>
          <a:cs typeface="Arial"/>
        </a:font>
        <a:srgbClr val="FFFFFF"/>
      </a:tcTxStyle>
      <a:tcStyle>
        <a:tcBdr/>
        <a:fill>
          <a:solidFill>
            <a:srgbClr val="00A099"/>
          </a:solidFill>
        </a:fill>
      </a:tcStyle>
    </a:firstCol>
    <a:la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top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00A099"/>
          </a:solidFill>
        </a:fill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n" i="off">
        <a:font>
          <a:latin typeface="Arial"/>
          <a:ea typeface="Arial"/>
          <a:cs typeface="Arial"/>
        </a:font>
        <a:srgbClr val="FFFFFF"/>
      </a:tcTxStyle>
      <a:tcStyle>
        <a:tcBdr>
          <a:bottom>
            <a:ln w="38100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00A099"/>
          </a:solidFill>
        </a:fill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font" Target="fonts/font4.fntdata"/><Relationship Id="rId26" Type="http://schemas.openxmlformats.org/officeDocument/2006/relationships/font" Target="fonts/font12.fntdata"/><Relationship Id="rId21" Type="http://schemas.openxmlformats.org/officeDocument/2006/relationships/font" Target="fonts/font7.fntdata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3.fntdata"/><Relationship Id="rId25" Type="http://schemas.openxmlformats.org/officeDocument/2006/relationships/font" Target="fonts/font11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29" Type="http://schemas.openxmlformats.org/officeDocument/2006/relationships/font" Target="fonts/font1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0.fntdata"/><Relationship Id="rId32" Type="http://schemas.openxmlformats.org/officeDocument/2006/relationships/viewProps" Target="viewProps.xml"/><Relationship Id="rId37" Type="http://schemas.openxmlformats.org/officeDocument/2006/relationships/customXml" Target="../customXml/item3.xml"/><Relationship Id="rId5" Type="http://schemas.openxmlformats.org/officeDocument/2006/relationships/slide" Target="slides/slide3.xml"/><Relationship Id="rId15" Type="http://schemas.openxmlformats.org/officeDocument/2006/relationships/font" Target="fonts/font1.fntdata"/><Relationship Id="rId23" Type="http://schemas.openxmlformats.org/officeDocument/2006/relationships/font" Target="fonts/font9.fntdata"/><Relationship Id="rId28" Type="http://schemas.openxmlformats.org/officeDocument/2006/relationships/font" Target="fonts/font14.fntdata"/><Relationship Id="rId36" Type="http://schemas.openxmlformats.org/officeDocument/2006/relationships/customXml" Target="../customXml/item2.xml"/><Relationship Id="rId10" Type="http://schemas.openxmlformats.org/officeDocument/2006/relationships/slide" Target="slides/slide8.xml"/><Relationship Id="rId19" Type="http://schemas.openxmlformats.org/officeDocument/2006/relationships/font" Target="fonts/font5.fntdata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8.fntdata"/><Relationship Id="rId27" Type="http://schemas.openxmlformats.org/officeDocument/2006/relationships/font" Target="fonts/font13.fntdata"/><Relationship Id="rId30" Type="http://schemas.openxmlformats.org/officeDocument/2006/relationships/font" Target="fonts/font16.fntdata"/><Relationship Id="rId35" Type="http://schemas.openxmlformats.org/officeDocument/2006/relationships/customXml" Target="../customXml/item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7" name="Google Shape;14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4" name="Google Shape;154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7" name="Google Shape;16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7" name="Google Shape;17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867dc2986d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5" name="Google Shape;185;g867dc2986d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867dc2986d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7" name="Google Shape;207;g867dc2986d_0_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867dc2986d_0_2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867dc2986d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867dc2986d_0_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g867dc2986d_0_3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</a:pPr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0" name="Google Shape;230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8" name="Google Shape;23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7" name="Google Shape;247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7" name="Google Shape;17;p2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18" name="Google Shape;18;p2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2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Title and body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Try this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" name="Google Shape;31;p6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7"/>
          <p:cNvSpPr txBox="1"/>
          <p:nvPr/>
        </p:nvSpPr>
        <p:spPr>
          <a:xfrm>
            <a:off x="553905" y="513803"/>
            <a:ext cx="2416686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Connect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" name="Google Shape;34;p7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2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8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>
  <p:cSld name="1_Title and body 3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/>
          <p:nvPr/>
        </p:nvSpPr>
        <p:spPr>
          <a:xfrm>
            <a:off x="553905" y="513803"/>
            <a:ext cx="4334933" cy="6181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2933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t>Explore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" name="Google Shape;40;p9"/>
          <p:cNvSpPr txBox="1"/>
          <p:nvPr/>
        </p:nvSpPr>
        <p:spPr>
          <a:xfrm>
            <a:off x="553905" y="6324845"/>
            <a:ext cx="541867" cy="283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fld id="{00000000-1234-1234-1234-123412341234}" type="slidenum">
              <a:rPr lang="en-GB" sz="1067" b="0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rPr>
              <a:pPr marL="0" marR="0" lvl="0" indent="0" algn="l" rtl="0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067"/>
                <a:buFont typeface="Arial"/>
                <a:buNone/>
              </a:pPr>
              <a:t>‹#›</a:t>
            </a:fld>
            <a:endParaRPr sz="1067" b="0" i="0" u="none" strike="noStrike" cap="none">
              <a:solidFill>
                <a:schemeClr val="dk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1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54" name="Google Shape;54;p11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1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1" name="Google Shape;61;p12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2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3" name="Google Shape;63;p12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2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5" name="Google Shape;65;p12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2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3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70" name="Google Shape;70;p13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71" name="Google Shape;71;p1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611967" y="1917533"/>
            <a:ext cx="10968000" cy="4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Montserrat SemiBold"/>
              <a:buNone/>
              <a:defRPr sz="4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4800"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82" name="Google Shape;82;p1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ctrTitle"/>
          </p:nvPr>
        </p:nvSpPr>
        <p:spPr>
          <a:xfrm>
            <a:off x="611967" y="1917533"/>
            <a:ext cx="10968000" cy="248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Montserrat SemiBold"/>
              <a:buNone/>
              <a:defRPr sz="4000" b="0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400"/>
              <a:buNone/>
              <a:defRPr sz="6933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None/>
              <a:defRPr sz="2400">
                <a:solidFill>
                  <a:srgbClr val="000000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None/>
              <a:defRPr sz="3734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ubTitle" idx="2"/>
          </p:nvPr>
        </p:nvSpPr>
        <p:spPr>
          <a:xfrm>
            <a:off x="611967" y="5473967"/>
            <a:ext cx="5268000" cy="82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None/>
              <a:defRPr sz="1867">
                <a:solidFill>
                  <a:srgbClr val="000000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rgbClr val="000000"/>
                </a:solidFill>
              </a:defRPr>
            </a:lvl2pPr>
            <a:lvl3pPr lvl="2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3pPr>
            <a:lvl4pPr lvl="3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None/>
              <a:defRPr>
                <a:solidFill>
                  <a:srgbClr val="000000"/>
                </a:solidFill>
              </a:defRPr>
            </a:lvl4pPr>
            <a:lvl5pPr lvl="4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5pPr>
            <a:lvl6pPr lvl="5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400"/>
              <a:buNone/>
              <a:defRPr>
                <a:solidFill>
                  <a:srgbClr val="000000"/>
                </a:solidFill>
              </a:defRPr>
            </a:lvl6pPr>
            <a:lvl7pPr lvl="6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7pPr>
            <a:lvl8pPr lvl="7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000"/>
              <a:buNone/>
              <a:defRPr>
                <a:solidFill>
                  <a:srgbClr val="000000"/>
                </a:solidFill>
              </a:defRPr>
            </a:lvl8pPr>
            <a:lvl9pPr lvl="8" algn="l">
              <a:lnSpc>
                <a:spcPct val="130000"/>
              </a:lnSpc>
              <a:spcBef>
                <a:spcPts val="1333"/>
              </a:spcBef>
              <a:spcAft>
                <a:spcPts val="1333"/>
              </a:spcAft>
              <a:buSzPts val="1600"/>
              <a:buNone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8421071" y="4823665"/>
            <a:ext cx="3146134" cy="1709400"/>
          </a:xfrm>
          <a:prstGeom prst="rect">
            <a:avLst/>
          </a:prstGeom>
          <a:noFill/>
          <a:ln>
            <a:noFill/>
          </a:ln>
        </p:spPr>
      </p:pic>
      <p:sp>
        <p:nvSpPr>
          <p:cNvPr id="95" name="Google Shape;95;p19"/>
          <p:cNvSpPr/>
          <p:nvPr/>
        </p:nvSpPr>
        <p:spPr>
          <a:xfrm>
            <a:off x="11598967" y="5945600"/>
            <a:ext cx="593200" cy="9124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99" name="Google Shape;99;p2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2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3" name="Google Shape;103;p21"/>
          <p:cNvSpPr txBox="1">
            <a:spLocks noGrp="1"/>
          </p:cNvSpPr>
          <p:nvPr>
            <p:ph type="body" idx="2"/>
          </p:nvPr>
        </p:nvSpPr>
        <p:spPr>
          <a:xfrm>
            <a:off x="63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04" name="Google Shape;104;p2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title" idx="3"/>
          </p:nvPr>
        </p:nvSpPr>
        <p:spPr>
          <a:xfrm>
            <a:off x="6311967" y="593367"/>
            <a:ext cx="52680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Comparison slide with three elements"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body" idx="1"/>
          </p:nvPr>
        </p:nvSpPr>
        <p:spPr>
          <a:xfrm>
            <a:off x="604267" y="1905233"/>
            <a:ext cx="10975600" cy="5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subTitle" idx="2"/>
          </p:nvPr>
        </p:nvSpPr>
        <p:spPr>
          <a:xfrm>
            <a:off x="611967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body" idx="3"/>
          </p:nvPr>
        </p:nvSpPr>
        <p:spPr>
          <a:xfrm>
            <a:off x="611967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2" name="Google Shape;112;p22"/>
          <p:cNvSpPr txBox="1">
            <a:spLocks noGrp="1"/>
          </p:cNvSpPr>
          <p:nvPr>
            <p:ph type="subTitle" idx="4"/>
          </p:nvPr>
        </p:nvSpPr>
        <p:spPr>
          <a:xfrm>
            <a:off x="4372400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2"/>
          <p:cNvSpPr txBox="1">
            <a:spLocks noGrp="1"/>
          </p:cNvSpPr>
          <p:nvPr>
            <p:ph type="body" idx="5"/>
          </p:nvPr>
        </p:nvSpPr>
        <p:spPr>
          <a:xfrm>
            <a:off x="4372400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  <p:sp>
        <p:nvSpPr>
          <p:cNvPr id="114" name="Google Shape;114;p22"/>
          <p:cNvSpPr txBox="1">
            <a:spLocks noGrp="1"/>
          </p:cNvSpPr>
          <p:nvPr>
            <p:ph type="subTitle" idx="6"/>
          </p:nvPr>
        </p:nvSpPr>
        <p:spPr>
          <a:xfrm>
            <a:off x="8132833" y="2509500"/>
            <a:ext cx="3447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2"/>
          <p:cNvSpPr txBox="1">
            <a:spLocks noGrp="1"/>
          </p:cNvSpPr>
          <p:nvPr>
            <p:ph type="body" idx="7"/>
          </p:nvPr>
        </p:nvSpPr>
        <p:spPr>
          <a:xfrm>
            <a:off x="8132833" y="3323500"/>
            <a:ext cx="3447200" cy="25688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marL="457200" lvl="0" indent="-3810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  <a:defRPr sz="1600"/>
            </a:lvl1pPr>
            <a:lvl2pPr marL="914400" lvl="1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2pPr>
            <a:lvl3pPr marL="1371600" lvl="2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3pPr>
            <a:lvl4pPr marL="1828800" lvl="3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4pPr>
            <a:lvl5pPr marL="2286000" lvl="4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7pPr>
            <a:lvl8pPr marL="3657600" lvl="7" indent="-381000" algn="l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8pPr>
            <a:lvl9pPr marL="4114800" lvl="8" indent="-381000" algn="l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SzPts val="2400"/>
              <a:buChar char="–"/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Setting tasks"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3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subTitle" idx="2"/>
          </p:nvPr>
        </p:nvSpPr>
        <p:spPr>
          <a:xfrm>
            <a:off x="7407633" y="3561600"/>
            <a:ext cx="4172400" cy="52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body" idx="3"/>
          </p:nvPr>
        </p:nvSpPr>
        <p:spPr>
          <a:xfrm>
            <a:off x="611967" y="2760100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subTitle" idx="4"/>
          </p:nvPr>
        </p:nvSpPr>
        <p:spPr>
          <a:xfrm>
            <a:off x="611967" y="3561600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3"/>
          <p:cNvSpPr txBox="1">
            <a:spLocks noGrp="1"/>
          </p:cNvSpPr>
          <p:nvPr>
            <p:ph type="body" idx="5"/>
          </p:nvPr>
        </p:nvSpPr>
        <p:spPr>
          <a:xfrm>
            <a:off x="611967" y="4404167"/>
            <a:ext cx="5268000" cy="7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23" name="Google Shape;123;p23"/>
          <p:cNvSpPr txBox="1">
            <a:spLocks noGrp="1"/>
          </p:cNvSpPr>
          <p:nvPr>
            <p:ph type="subTitle" idx="6"/>
          </p:nvPr>
        </p:nvSpPr>
        <p:spPr>
          <a:xfrm>
            <a:off x="7407633" y="4236967"/>
            <a:ext cx="4172400" cy="526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3"/>
          <p:cNvSpPr txBox="1">
            <a:spLocks noGrp="1"/>
          </p:cNvSpPr>
          <p:nvPr>
            <p:ph type="subTitle" idx="7"/>
          </p:nvPr>
        </p:nvSpPr>
        <p:spPr>
          <a:xfrm>
            <a:off x="7407633" y="4912333"/>
            <a:ext cx="4172400" cy="526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1867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Multiple choice options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6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subTitle" idx="1"/>
          </p:nvPr>
        </p:nvSpPr>
        <p:spPr>
          <a:xfrm>
            <a:off x="611967" y="1917533"/>
            <a:ext cx="4171200" cy="60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body" idx="2"/>
          </p:nvPr>
        </p:nvSpPr>
        <p:spPr>
          <a:xfrm>
            <a:off x="611967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3"/>
          </p:nvPr>
        </p:nvSpPr>
        <p:spPr>
          <a:xfrm>
            <a:off x="6312000" y="1917533"/>
            <a:ext cx="4171200" cy="604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body" idx="4"/>
          </p:nvPr>
        </p:nvSpPr>
        <p:spPr>
          <a:xfrm>
            <a:off x="6312000" y="2760100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2" name="Google Shape;132;p24"/>
          <p:cNvSpPr txBox="1">
            <a:spLocks noGrp="1"/>
          </p:cNvSpPr>
          <p:nvPr>
            <p:ph type="subTitle" idx="5"/>
          </p:nvPr>
        </p:nvSpPr>
        <p:spPr>
          <a:xfrm>
            <a:off x="611967" y="3936500"/>
            <a:ext cx="4171200" cy="6044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4"/>
          <p:cNvSpPr txBox="1">
            <a:spLocks noGrp="1"/>
          </p:cNvSpPr>
          <p:nvPr>
            <p:ph type="body" idx="6"/>
          </p:nvPr>
        </p:nvSpPr>
        <p:spPr>
          <a:xfrm>
            <a:off x="611967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4" name="Google Shape;134;p24"/>
          <p:cNvSpPr txBox="1">
            <a:spLocks noGrp="1"/>
          </p:cNvSpPr>
          <p:nvPr>
            <p:ph type="subTitle" idx="7"/>
          </p:nvPr>
        </p:nvSpPr>
        <p:spPr>
          <a:xfrm>
            <a:off x="6312000" y="3936500"/>
            <a:ext cx="4171200" cy="6044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82850" tIns="180000" rIns="182850" bIns="182850" anchor="t" anchorCtr="0">
            <a:noAutofit/>
          </a:bodyPr>
          <a:lstStyle>
            <a:lvl1pPr lvl="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4"/>
          <p:cNvSpPr txBox="1">
            <a:spLocks noGrp="1"/>
          </p:cNvSpPr>
          <p:nvPr>
            <p:ph type="body" idx="8"/>
          </p:nvPr>
        </p:nvSpPr>
        <p:spPr>
          <a:xfrm>
            <a:off x="6312000" y="4779067"/>
            <a:ext cx="5268000" cy="84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36" name="Google Shape;136;p2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5"/>
          <p:cNvSpPr txBox="1">
            <a:spLocks noGrp="1"/>
          </p:cNvSpPr>
          <p:nvPr>
            <p:ph type="title"/>
          </p:nvPr>
        </p:nvSpPr>
        <p:spPr>
          <a:xfrm>
            <a:off x="611967" y="595200"/>
            <a:ext cx="5268000" cy="10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200"/>
            </a:lvl9pPr>
          </a:lstStyle>
          <a:p>
            <a:endParaRPr/>
          </a:p>
        </p:txBody>
      </p:sp>
      <p:sp>
        <p:nvSpPr>
          <p:cNvPr id="139" name="Google Shape;139;p2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52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4318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Char char="●"/>
              <a:defRPr/>
            </a:lvl1pPr>
            <a:lvl2pPr marL="914400" lvl="1" indent="-4318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1333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067"/>
              </a:spcBef>
              <a:spcAft>
                <a:spcPts val="0"/>
              </a:spcAft>
              <a:buSzPts val="2400"/>
              <a:buChar char="–"/>
              <a:defRPr sz="1600"/>
            </a:lvl5pPr>
            <a:lvl6pPr marL="2743200" lvl="5" indent="-3810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400"/>
              <a:buChar char="–"/>
              <a:defRPr sz="1600"/>
            </a:lvl6pPr>
            <a:lvl7pPr marL="3200400" lvl="6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533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533"/>
              </a:spcBef>
              <a:spcAft>
                <a:spcPts val="267"/>
              </a:spcAft>
              <a:buSzPts val="1600"/>
              <a:buChar char="–"/>
              <a:defRPr/>
            </a:lvl9pPr>
          </a:lstStyle>
          <a:p>
            <a:endParaRPr/>
          </a:p>
        </p:txBody>
      </p:sp>
      <p:sp>
        <p:nvSpPr>
          <p:cNvPr id="140" name="Google Shape;140;p2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>
            <a:spLocks noGrp="1"/>
          </p:cNvSpPr>
          <p:nvPr>
            <p:ph type="body" idx="1"/>
          </p:nvPr>
        </p:nvSpPr>
        <p:spPr>
          <a:xfrm>
            <a:off x="624000" y="6168000"/>
            <a:ext cx="5256000" cy="42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067"/>
            </a:lvl1pPr>
            <a:lvl2pPr marL="914400" lvl="1" indent="-4318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3200"/>
              <a:buChar char="–"/>
              <a:defRPr/>
            </a:lvl2pPr>
            <a:lvl3pPr marL="1371600" lvl="2" indent="-406400" algn="l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SzPts val="2800"/>
              <a:buChar char="–"/>
              <a:defRPr/>
            </a:lvl3pPr>
            <a:lvl4pPr marL="1828800" lvl="3" indent="-4064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800"/>
              <a:buChar char="–"/>
              <a:defRPr/>
            </a:lvl4pPr>
            <a:lvl5pPr marL="2286000" lvl="4" indent="-381000" algn="l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SzPts val="2400"/>
              <a:buChar char="–"/>
              <a:defRPr/>
            </a:lvl5pPr>
            <a:lvl6pPr marL="2743200" lvl="5" indent="-3810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400"/>
              <a:buChar char="–"/>
              <a:defRPr/>
            </a:lvl6pPr>
            <a:lvl7pPr marL="3200400" lvl="6" indent="-355600" algn="l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SzPts val="2000"/>
              <a:buChar char="–"/>
              <a:defRPr/>
            </a:lvl7pPr>
            <a:lvl8pPr marL="3657600" lvl="7" indent="-355600" algn="l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2000"/>
              <a:buChar char="–"/>
              <a:defRPr/>
            </a:lvl8pPr>
            <a:lvl9pPr marL="4114800" lvl="8" indent="-330200" algn="l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SzPts val="1600"/>
              <a:buChar char="–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7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13" name="Google Shape;13;p1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>
            <a:off x="611967" y="593367"/>
            <a:ext cx="8800800" cy="10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Montserrat"/>
              <a:buNone/>
              <a:defRPr sz="4400" b="1" i="0" u="none" strike="noStrike" cap="non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5600"/>
              <a:buFont typeface="Montserrat Medium"/>
              <a:buNone/>
              <a:defRPr sz="5600" b="0" i="0" u="none" strike="noStrike" cap="none">
                <a:solidFill>
                  <a:srgbClr val="000000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>
            <a:off x="611967" y="1917533"/>
            <a:ext cx="10968000" cy="397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4318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●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4318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Montserrat"/>
              <a:buChar char="–"/>
              <a:defRPr sz="3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406400" algn="l" rtl="0">
              <a:lnSpc>
                <a:spcPct val="130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4064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Montserrat"/>
              <a:buChar char="–"/>
              <a:defRPr sz="2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81000" algn="l" rtl="0">
              <a:lnSpc>
                <a:spcPct val="130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810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Montserrat"/>
              <a:buChar char="–"/>
              <a:defRPr sz="2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355600" algn="l" rtl="0">
              <a:lnSpc>
                <a:spcPct val="130000"/>
              </a:lnSpc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3556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000"/>
              <a:buFont typeface="Montserrat"/>
              <a:buChar char="–"/>
              <a:defRPr sz="2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330200" algn="l" rtl="0">
              <a:lnSpc>
                <a:spcPct val="130000"/>
              </a:lnSpc>
              <a:spcBef>
                <a:spcPts val="800"/>
              </a:spcBef>
              <a:spcAft>
                <a:spcPts val="40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  <a:defRPr sz="1067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8" name="Google Shape;78;p15"/>
          <p:cNvPicPr preferRelativeResize="0"/>
          <p:nvPr/>
        </p:nvPicPr>
        <p:blipFill rotWithShape="1">
          <a:blip r:embed="rId13">
            <a:alphaModFix/>
          </a:blip>
          <a:srcRect l="9"/>
          <a:stretch/>
        </p:blipFill>
        <p:spPr>
          <a:xfrm>
            <a:off x="11605532" y="6003937"/>
            <a:ext cx="299234" cy="558903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578">
          <p15:clr>
            <a:srgbClr val="EA4335"/>
          </p15:clr>
        </p15:guide>
        <p15:guide id="2" pos="10942">
          <p15:clr>
            <a:srgbClr val="EA4335"/>
          </p15:clr>
        </p15:guide>
        <p15:guide id="3" orient="horz" pos="561">
          <p15:clr>
            <a:srgbClr val="EA4335"/>
          </p15:clr>
        </p15:guide>
        <p15:guide id="4" orient="horz" pos="1812">
          <p15:clr>
            <a:srgbClr val="EA4335"/>
          </p15:clr>
        </p15:guide>
        <p15:guide id="5" orient="horz" pos="5568">
          <p15:clr>
            <a:srgbClr val="EA4335"/>
          </p15:clr>
        </p15:guide>
        <p15:guide id="6" orient="horz" pos="6039">
          <p15:clr>
            <a:srgbClr val="EA4335"/>
          </p15:clr>
        </p15:guide>
        <p15:guide id="7" orient="horz" pos="1385">
          <p15:clr>
            <a:srgbClr val="EA4335"/>
          </p15:clr>
        </p15:guide>
        <p15:guide id="8" pos="5556">
          <p15:clr>
            <a:srgbClr val="EA4335"/>
          </p15:clr>
        </p15:guide>
        <p15:guide id="9" pos="5964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8"/>
          <p:cNvSpPr txBox="1">
            <a:spLocks noGrp="1"/>
          </p:cNvSpPr>
          <p:nvPr>
            <p:ph type="subTitle" idx="1"/>
          </p:nvPr>
        </p:nvSpPr>
        <p:spPr>
          <a:xfrm>
            <a:off x="611967" y="593367"/>
            <a:ext cx="10968000" cy="105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</a:pPr>
            <a:r>
              <a:rPr lang="en-GB">
                <a:solidFill>
                  <a:srgbClr val="4B3241"/>
                </a:solidFill>
              </a:rPr>
              <a:t>Mathematics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0" name="Google Shape;150;p28"/>
          <p:cNvSpPr txBox="1">
            <a:spLocks noGrp="1"/>
          </p:cNvSpPr>
          <p:nvPr>
            <p:ph type="subTitle" idx="2"/>
          </p:nvPr>
        </p:nvSpPr>
        <p:spPr>
          <a:xfrm>
            <a:off x="289792" y="5412592"/>
            <a:ext cx="5268000" cy="82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</a:pPr>
            <a:r>
              <a:rPr lang="en-GB">
                <a:solidFill>
                  <a:srgbClr val="4B3241"/>
                </a:solidFill>
              </a:rPr>
              <a:t>Miss Mitchell</a:t>
            </a:r>
            <a:endParaRPr>
              <a:solidFill>
                <a:srgbClr val="4B3241"/>
              </a:solidFill>
            </a:endParaRPr>
          </a:p>
        </p:txBody>
      </p:sp>
      <p:sp>
        <p:nvSpPr>
          <p:cNvPr id="151" name="Google Shape;151;p28"/>
          <p:cNvSpPr/>
          <p:nvPr/>
        </p:nvSpPr>
        <p:spPr>
          <a:xfrm>
            <a:off x="289800" y="1551025"/>
            <a:ext cx="10881300" cy="177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Font typeface="Arial"/>
              <a:buNone/>
            </a:pPr>
            <a:r>
              <a:rPr lang="en-GB" sz="4800">
                <a:solidFill>
                  <a:schemeClr val="dk2"/>
                </a:solidFill>
                <a:latin typeface="Montserrat SemiBold"/>
                <a:ea typeface="Montserrat SemiBold"/>
                <a:cs typeface="Montserrat SemiBold"/>
                <a:sym typeface="Montserrat SemiBold"/>
              </a:rPr>
              <a:t>Identifying 2-D shapes on the surfaces of 3-D shapes.</a:t>
            </a:r>
            <a:endParaRPr sz="32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9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2</a:t>
            </a:fld>
            <a:endParaRPr/>
          </a:p>
        </p:txBody>
      </p:sp>
      <p:sp>
        <p:nvSpPr>
          <p:cNvPr id="157" name="Google Shape;157;p29"/>
          <p:cNvSpPr/>
          <p:nvPr/>
        </p:nvSpPr>
        <p:spPr>
          <a:xfrm>
            <a:off x="398271" y="226900"/>
            <a:ext cx="62535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Lesson agenda</a:t>
            </a:r>
            <a:endParaRPr sz="14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8" name="Google Shape;158;p29"/>
          <p:cNvSpPr txBox="1"/>
          <p:nvPr/>
        </p:nvSpPr>
        <p:spPr>
          <a:xfrm>
            <a:off x="2225000" y="1786066"/>
            <a:ext cx="7742000" cy="740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Properties of shapes</a:t>
            </a:r>
            <a:endParaRPr sz="3833" b="1" i="0" u="none" strike="noStrike" cap="none">
              <a:solidFill>
                <a:schemeClr val="lt1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9"/>
          <p:cNvSpPr txBox="1"/>
          <p:nvPr/>
        </p:nvSpPr>
        <p:spPr>
          <a:xfrm>
            <a:off x="2225000" y="2994616"/>
            <a:ext cx="7742000" cy="740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866"/>
              <a:buFont typeface="Arial"/>
              <a:buNone/>
            </a:pPr>
            <a:r>
              <a:rPr lang="en-GB" sz="3866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Talk task</a:t>
            </a:r>
            <a:endParaRPr sz="3866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0" name="Google Shape;160;p29"/>
          <p:cNvSpPr txBox="1"/>
          <p:nvPr/>
        </p:nvSpPr>
        <p:spPr>
          <a:xfrm>
            <a:off x="2225000" y="4203166"/>
            <a:ext cx="7742000" cy="7408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Independent task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1" name="Google Shape;161;p29"/>
          <p:cNvSpPr txBox="1"/>
          <p:nvPr/>
        </p:nvSpPr>
        <p:spPr>
          <a:xfrm>
            <a:off x="2225000" y="5411716"/>
            <a:ext cx="7742000" cy="7408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33"/>
              <a:buFont typeface="Arial"/>
              <a:buNone/>
            </a:pPr>
            <a:r>
              <a:rPr lang="en-GB" sz="3833" b="1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Quiz</a:t>
            </a:r>
            <a:endParaRPr sz="3833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62" name="Google Shape;162;p29"/>
          <p:cNvCxnSpPr>
            <a:stCxn id="158" idx="2"/>
            <a:endCxn id="159" idx="0"/>
          </p:cNvCxnSpPr>
          <p:nvPr/>
        </p:nvCxnSpPr>
        <p:spPr>
          <a:xfrm>
            <a:off x="6096000" y="25268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9"/>
          <p:cNvCxnSpPr>
            <a:stCxn id="159" idx="2"/>
            <a:endCxn id="160" idx="0"/>
          </p:cNvCxnSpPr>
          <p:nvPr/>
        </p:nvCxnSpPr>
        <p:spPr>
          <a:xfrm>
            <a:off x="6096000" y="373541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" name="Google Shape;164;p29"/>
          <p:cNvCxnSpPr>
            <a:stCxn id="160" idx="2"/>
            <a:endCxn id="161" idx="0"/>
          </p:cNvCxnSpPr>
          <p:nvPr/>
        </p:nvCxnSpPr>
        <p:spPr>
          <a:xfrm>
            <a:off x="6096000" y="4943966"/>
            <a:ext cx="0" cy="467700"/>
          </a:xfrm>
          <a:prstGeom prst="straightConnector1">
            <a:avLst/>
          </a:prstGeom>
          <a:noFill/>
          <a:ln w="28575" cap="flat" cmpd="sng">
            <a:solidFill>
              <a:srgbClr val="434343"/>
            </a:solidFill>
            <a:prstDash val="solid"/>
            <a:round/>
            <a:headEnd type="none" w="sm" len="sm"/>
            <a:tailEnd type="triangle" w="med" len="med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0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3</a:t>
            </a:fld>
            <a:endParaRPr/>
          </a:p>
        </p:txBody>
      </p:sp>
      <p:sp>
        <p:nvSpPr>
          <p:cNvPr id="170" name="Google Shape;170;p30"/>
          <p:cNvSpPr/>
          <p:nvPr/>
        </p:nvSpPr>
        <p:spPr>
          <a:xfrm>
            <a:off x="398272" y="226900"/>
            <a:ext cx="60849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 i="0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You will need…</a:t>
            </a:r>
            <a:endParaRPr sz="1400" b="0" i="0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p30"/>
          <p:cNvSpPr txBox="1"/>
          <p:nvPr/>
        </p:nvSpPr>
        <p:spPr>
          <a:xfrm>
            <a:off x="2080667" y="2103150"/>
            <a:ext cx="3447300" cy="604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Pencil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30"/>
          <p:cNvSpPr txBox="1"/>
          <p:nvPr/>
        </p:nvSpPr>
        <p:spPr>
          <a:xfrm>
            <a:off x="6173675" y="2103150"/>
            <a:ext cx="3447300" cy="604500"/>
          </a:xfrm>
          <a:prstGeom prst="rect">
            <a:avLst/>
          </a:prstGeom>
          <a:solidFill>
            <a:srgbClr val="008237"/>
          </a:solidFill>
          <a:ln>
            <a:noFill/>
          </a:ln>
        </p:spPr>
        <p:txBody>
          <a:bodyPr spcFirstLastPara="1" wrap="square" lIns="121900" tIns="1200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333"/>
              <a:buFont typeface="Arial"/>
              <a:buNone/>
            </a:pPr>
            <a:r>
              <a:rPr lang="en-GB" sz="2333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rPr>
              <a:t>Paper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677375" y="2876562"/>
            <a:ext cx="2253899" cy="2432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3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18615" y="2814072"/>
            <a:ext cx="2557425" cy="255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1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4</a:t>
            </a:fld>
            <a:endParaRPr/>
          </a:p>
        </p:txBody>
      </p:sp>
      <p:sp>
        <p:nvSpPr>
          <p:cNvPr id="180" name="Google Shape;180;p31"/>
          <p:cNvSpPr/>
          <p:nvPr/>
        </p:nvSpPr>
        <p:spPr>
          <a:xfrm>
            <a:off x="447850" y="293000"/>
            <a:ext cx="9781200" cy="372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A cube has: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6 faces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12 edges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8 vertices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Now, can you describe the cube without using the terms ‘edges’, ‘vertices’ or ‘faces’?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5600" b="1">
              <a:solidFill>
                <a:srgbClr val="13131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1" name="Google Shape;181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32701" y="293000"/>
            <a:ext cx="2516975" cy="206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3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11950" y="213875"/>
            <a:ext cx="2882725" cy="251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32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5</a:t>
            </a:fld>
            <a:endParaRPr/>
          </a:p>
        </p:txBody>
      </p:sp>
      <p:sp>
        <p:nvSpPr>
          <p:cNvPr id="188" name="Google Shape;188;p32"/>
          <p:cNvSpPr/>
          <p:nvPr/>
        </p:nvSpPr>
        <p:spPr>
          <a:xfrm>
            <a:off x="447850" y="293000"/>
            <a:ext cx="9781200" cy="372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A cube has: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6 faces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12 edges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spcBef>
                <a:spcPts val="0"/>
              </a:spcBef>
              <a:spcAft>
                <a:spcPts val="0"/>
              </a:spcAft>
              <a:buSzPts val="2800"/>
              <a:buFont typeface="Montserrat"/>
              <a:buChar char="●"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8 vertices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Now, can you describe the cube without using the terms ‘edges’, ‘vertices’ or ‘faces’?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5600" b="1">
              <a:solidFill>
                <a:srgbClr val="13131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189" name="Google Shape;189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32701" y="293000"/>
            <a:ext cx="2516975" cy="2065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211950" y="213875"/>
            <a:ext cx="2882725" cy="2511175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32"/>
          <p:cNvSpPr txBox="1"/>
          <p:nvPr/>
        </p:nvSpPr>
        <p:spPr>
          <a:xfrm>
            <a:off x="1454225" y="3997675"/>
            <a:ext cx="8989800" cy="112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lang="en-GB" sz="4600">
                <a:solidFill>
                  <a:srgbClr val="FF0000"/>
                </a:solidFill>
                <a:latin typeface="Montserrat"/>
                <a:ea typeface="Montserrat"/>
                <a:cs typeface="Montserrat"/>
                <a:sym typeface="Montserrat"/>
              </a:rPr>
              <a:t>The cube has 6 squares.</a:t>
            </a:r>
            <a:endParaRPr sz="3200">
              <a:solidFill>
                <a:srgbClr val="FF0000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33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6</a:t>
            </a:fld>
            <a:endParaRPr/>
          </a:p>
        </p:txBody>
      </p:sp>
      <p:pic>
        <p:nvPicPr>
          <p:cNvPr id="197" name="Google Shape;197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49423" y="218725"/>
            <a:ext cx="2018425" cy="201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80798" y="2380338"/>
            <a:ext cx="2878700" cy="1787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958925" y="4594025"/>
            <a:ext cx="1327425" cy="1327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0" name="Google Shape;200;p33"/>
          <p:cNvSpPr txBox="1"/>
          <p:nvPr/>
        </p:nvSpPr>
        <p:spPr>
          <a:xfrm>
            <a:off x="396625" y="4310738"/>
            <a:ext cx="9236400" cy="1940100"/>
          </a:xfrm>
          <a:prstGeom prst="rect">
            <a:avLst/>
          </a:prstGeom>
          <a:noFill/>
          <a:ln w="381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Say it out loud:</a:t>
            </a: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8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2800">
                <a:latin typeface="Montserrat"/>
                <a:ea typeface="Montserrat"/>
                <a:cs typeface="Montserrat"/>
                <a:sym typeface="Montserrat"/>
              </a:rPr>
              <a:t>This card says ___________ so it matches the _______________.</a:t>
            </a:r>
            <a:endParaRPr sz="24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01" name="Google Shape;201;p3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70275" y="148725"/>
            <a:ext cx="4910536" cy="390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2" name="Google Shape;202;p3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9440638" y="148725"/>
            <a:ext cx="2363993" cy="19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3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10360125" y="2456485"/>
            <a:ext cx="1327425" cy="1769887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33"/>
          <p:cNvSpPr/>
          <p:nvPr/>
        </p:nvSpPr>
        <p:spPr>
          <a:xfrm>
            <a:off x="0" y="0"/>
            <a:ext cx="25383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3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Talk</a:t>
            </a:r>
            <a:r>
              <a:rPr lang="en-GB" sz="38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 task</a:t>
            </a:r>
            <a:endParaRPr sz="8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4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7</a:t>
            </a:fld>
            <a:endParaRPr/>
          </a:p>
        </p:txBody>
      </p:sp>
      <p:pic>
        <p:nvPicPr>
          <p:cNvPr id="211" name="Google Shape;211;p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99050" y="450100"/>
            <a:ext cx="7266450" cy="57810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816848" y="450088"/>
            <a:ext cx="2018425" cy="2018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3" name="Google Shape;213;p3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467850" y="3393599"/>
            <a:ext cx="2528450" cy="15697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4" name="Google Shape;214;p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8876" y="3337263"/>
            <a:ext cx="1777400" cy="2369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3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-90050" y="489238"/>
            <a:ext cx="2363993" cy="19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35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67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67"/>
                <a:buFont typeface="Montserrat Medium"/>
                <a:buNone/>
              </a:pPr>
              <a:t>8</a:t>
            </a:fld>
            <a:endParaRPr/>
          </a:p>
        </p:txBody>
      </p:sp>
      <p:pic>
        <p:nvPicPr>
          <p:cNvPr id="222" name="Google Shape;222;p3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10625" y="289288"/>
            <a:ext cx="3323225" cy="3389175"/>
          </a:xfrm>
          <a:prstGeom prst="rect">
            <a:avLst/>
          </a:prstGeom>
          <a:noFill/>
          <a:ln>
            <a:noFill/>
          </a:ln>
        </p:spPr>
      </p:pic>
      <p:sp>
        <p:nvSpPr>
          <p:cNvPr id="223" name="Google Shape;223;p35"/>
          <p:cNvSpPr txBox="1"/>
          <p:nvPr/>
        </p:nvSpPr>
        <p:spPr>
          <a:xfrm>
            <a:off x="4316775" y="483900"/>
            <a:ext cx="7151700" cy="338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This is the shadow of a 3-D shape. 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What shape or shapes might it belong to? How do you know?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500">
                <a:latin typeface="Montserrat"/>
                <a:ea typeface="Montserrat"/>
                <a:cs typeface="Montserrat"/>
                <a:sym typeface="Montserrat"/>
              </a:rPr>
              <a:t>Choose from the options below:</a:t>
            </a:r>
            <a:endParaRPr sz="35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24" name="Google Shape;224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54950" y="3972150"/>
            <a:ext cx="2010000" cy="201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3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889299" y="4216650"/>
            <a:ext cx="2145425" cy="1521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35"/>
          <p:cNvPicPr preferRelativeResize="0"/>
          <p:nvPr/>
        </p:nvPicPr>
        <p:blipFill rotWithShape="1">
          <a:blip r:embed="rId6">
            <a:alphaModFix/>
          </a:blip>
          <a:srcRect l="25508" r="24590"/>
          <a:stretch/>
        </p:blipFill>
        <p:spPr>
          <a:xfrm>
            <a:off x="8221281" y="4060163"/>
            <a:ext cx="1743132" cy="1833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964950" y="3961049"/>
            <a:ext cx="2010000" cy="20322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6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9</a:t>
            </a:fld>
            <a:endParaRPr/>
          </a:p>
        </p:txBody>
      </p:sp>
      <p:sp>
        <p:nvSpPr>
          <p:cNvPr id="233" name="Google Shape;233;p36"/>
          <p:cNvSpPr/>
          <p:nvPr/>
        </p:nvSpPr>
        <p:spPr>
          <a:xfrm>
            <a:off x="237862" y="226900"/>
            <a:ext cx="12094274" cy="881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3800" b="1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I</a:t>
            </a:r>
            <a:r>
              <a:rPr lang="en-GB" sz="3800" b="1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rPr>
              <a:t>ndependent task</a:t>
            </a:r>
            <a:endParaRPr sz="800" b="0" i="0" u="none" strike="noStrike" cap="non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4" name="Google Shape;234;p36"/>
          <p:cNvSpPr txBox="1"/>
          <p:nvPr/>
        </p:nvSpPr>
        <p:spPr>
          <a:xfrm>
            <a:off x="237850" y="1288975"/>
            <a:ext cx="4485000" cy="37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latin typeface="Montserrat"/>
                <a:ea typeface="Montserrat"/>
                <a:cs typeface="Montserrat"/>
                <a:sym typeface="Montserrat"/>
              </a:rPr>
              <a:t>What 3-D shape might these shadows belong to? Explain why.</a:t>
            </a:r>
            <a:endParaRPr sz="2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900">
              <a:latin typeface="Montserrat"/>
              <a:ea typeface="Montserrat"/>
              <a:cs typeface="Montserrat"/>
              <a:sym typeface="Montserr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latin typeface="Montserrat"/>
                <a:ea typeface="Montserrat"/>
                <a:cs typeface="Montserrat"/>
                <a:sym typeface="Montserrat"/>
              </a:rPr>
              <a:t>Could any of the shadows belong to more than one shape? Which ones?</a:t>
            </a:r>
            <a:endParaRPr sz="29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id="235" name="Google Shape;23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72700" y="226900"/>
            <a:ext cx="5750525" cy="59264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p37"/>
          <p:cNvSpPr txBox="1"/>
          <p:nvPr/>
        </p:nvSpPr>
        <p:spPr>
          <a:xfrm>
            <a:off x="3378979" y="401491"/>
            <a:ext cx="5385200" cy="11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GB" sz="4000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Pause </a:t>
            </a:r>
            <a:r>
              <a:rPr lang="en-GB" sz="4000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to complete your task</a:t>
            </a:r>
            <a:endParaRPr sz="4000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1" name="Google Shape;241;p37"/>
          <p:cNvSpPr txBox="1"/>
          <p:nvPr/>
        </p:nvSpPr>
        <p:spPr>
          <a:xfrm>
            <a:off x="624533" y="6391100"/>
            <a:ext cx="4407200" cy="20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67"/>
              <a:buFont typeface="Arial"/>
              <a:buNone/>
            </a:pPr>
            <a:endParaRPr sz="1067" b="0" i="0" u="none" strike="noStrike" cap="none">
              <a:solidFill>
                <a:srgbClr val="FFFFFF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pic>
        <p:nvPicPr>
          <p:cNvPr id="242" name="Google Shape;242;p37" descr="A picture containing table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 b="28859"/>
          <a:stretch/>
        </p:blipFill>
        <p:spPr>
          <a:xfrm>
            <a:off x="4907235" y="2080249"/>
            <a:ext cx="2377530" cy="2992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7" descr="A picture containing drawing&#10;&#10;Description automatically generated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04443" y="5255853"/>
            <a:ext cx="487328" cy="830447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37"/>
          <p:cNvSpPr txBox="1"/>
          <p:nvPr/>
        </p:nvSpPr>
        <p:spPr>
          <a:xfrm>
            <a:off x="3841716" y="5333817"/>
            <a:ext cx="5557200" cy="56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67"/>
              <a:buFont typeface="Arial"/>
              <a:buNone/>
            </a:pPr>
            <a:r>
              <a:rPr lang="en-GB" sz="2667" b="1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Carry on</a:t>
            </a:r>
            <a:r>
              <a:rPr lang="en-GB" sz="2667" b="1" i="0" u="none" strike="noStrike" cap="none" dirty="0" smtClean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lang="en-GB" sz="2667" b="1" i="0" u="none" strike="noStrike" cap="none" dirty="0">
                <a:solidFill>
                  <a:srgbClr val="FFFFFF"/>
                </a:solidFill>
                <a:latin typeface="Montserrat"/>
                <a:ea typeface="Montserrat"/>
                <a:cs typeface="Montserrat"/>
                <a:sym typeface="Montserrat"/>
              </a:rPr>
              <a:t>once you’re finished</a:t>
            </a:r>
            <a:endParaRPr sz="2667" b="1" i="0" u="none" strike="noStrike" cap="none">
              <a:solidFill>
                <a:srgbClr val="FFFFFF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38"/>
          <p:cNvSpPr txBox="1">
            <a:spLocks noGrp="1"/>
          </p:cNvSpPr>
          <p:nvPr>
            <p:ph type="sldNum" idx="12"/>
          </p:nvPr>
        </p:nvSpPr>
        <p:spPr>
          <a:xfrm>
            <a:off x="611961" y="6391100"/>
            <a:ext cx="960000" cy="24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Montserrat Medium"/>
              <a:buNone/>
            </a:pPr>
            <a:fld id="{00000000-1234-1234-1234-123412341234}" type="slidenum">
              <a:rPr lang="en-GB"/>
              <a:pPr marL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1000"/>
                <a:buFont typeface="Montserrat Medium"/>
                <a:buNone/>
              </a:pPr>
              <a:t>11</a:t>
            </a:fld>
            <a:endParaRPr/>
          </a:p>
        </p:txBody>
      </p:sp>
      <p:sp>
        <p:nvSpPr>
          <p:cNvPr id="250" name="Google Shape;250;p38"/>
          <p:cNvSpPr/>
          <p:nvPr/>
        </p:nvSpPr>
        <p:spPr>
          <a:xfrm>
            <a:off x="398273" y="226900"/>
            <a:ext cx="3369600" cy="8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GB" sz="4400" b="1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A</a:t>
            </a:r>
            <a:r>
              <a:rPr lang="en-GB" sz="4400" b="1" i="0" u="none" strike="noStrike" cap="none">
                <a:solidFill>
                  <a:srgbClr val="131316"/>
                </a:solidFill>
                <a:latin typeface="Montserrat"/>
                <a:ea typeface="Montserrat"/>
                <a:cs typeface="Montserrat"/>
                <a:sym typeface="Montserrat"/>
              </a:rPr>
              <a:t>nswers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251" name="Google Shape;251;p38"/>
          <p:cNvGraphicFramePr/>
          <p:nvPr/>
        </p:nvGraphicFramePr>
        <p:xfrm>
          <a:off x="398285" y="1515458"/>
          <a:ext cx="11034975" cy="2737440"/>
        </p:xfrm>
        <a:graphic>
          <a:graphicData uri="http://schemas.openxmlformats.org/drawingml/2006/table">
            <a:tbl>
              <a:tblPr firstRow="1" bandRow="1">
                <a:noFill/>
                <a:tableStyleId>{EFAD9CFF-736E-4A2F-B911-C1C9BBCDED93}</a:tableStyleId>
              </a:tblPr>
              <a:tblGrid>
                <a:gridCol w="2093000"/>
                <a:gridCol w="8941975"/>
              </a:tblGrid>
              <a:tr h="5811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en-GB" sz="2200" u="none" strike="noStrike" cap="non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Questions</a:t>
                      </a:r>
                      <a:endParaRPr sz="2000" u="none" strike="noStrike" cap="non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2000" u="none" strike="noStrike" cap="non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Answers</a:t>
                      </a:r>
                      <a:endParaRPr sz="2000" u="none" strike="noStrike" cap="non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50" marR="91450" marT="45725" marB="45725"/>
                </a:tc>
              </a:tr>
              <a:tr h="5103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2400" u="none" strike="noStrike" cap="non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1</a:t>
                      </a:r>
                      <a:endParaRPr sz="2400" u="none" strike="noStrike" cap="non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2400" u="none" strike="noStrike" cap="non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 cuboid because a cuboid has 6 rectangular faces</a:t>
                      </a:r>
                      <a:endParaRPr sz="2400" u="none" strike="noStrike" cap="non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50" marR="91450" marT="45725" marB="45725"/>
                </a:tc>
              </a:tr>
              <a:tr h="4477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2400" u="none" strike="noStrike" cap="non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2</a:t>
                      </a:r>
                      <a:endParaRPr sz="2400" u="none" strike="noStrike" cap="non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2400" u="none" strike="noStrike" cap="non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 pyramid, square-based pyramid or a triangular prism because it has triangular faces</a:t>
                      </a:r>
                      <a:endParaRPr sz="2400" u="none" strike="noStrike" cap="non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50" marR="91450" marT="45725" marB="45725"/>
                </a:tc>
              </a:tr>
              <a:tr h="444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2400" u="none" strike="noStrike" cap="non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3</a:t>
                      </a:r>
                      <a:endParaRPr sz="2400" u="none" strike="noStrike" cap="non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rPr lang="en-GB" sz="2400" u="none" strike="noStrike" cap="none">
                          <a:solidFill>
                            <a:srgbClr val="000000"/>
                          </a:solidFill>
                          <a:latin typeface="Montserrat"/>
                          <a:ea typeface="Montserrat"/>
                          <a:cs typeface="Montserrat"/>
                          <a:sym typeface="Montserrat"/>
                        </a:rPr>
                        <a:t>A cube or a cuboid because a cube has 6 square faces and a cuboid has 2 square (rectangular) faces</a:t>
                      </a:r>
                      <a:endParaRPr sz="2400" u="none" strike="noStrike" cap="none">
                        <a:solidFill>
                          <a:srgbClr val="000000"/>
                        </a:solidFill>
                        <a:latin typeface="Montserrat"/>
                        <a:ea typeface="Montserrat"/>
                        <a:cs typeface="Montserrat"/>
                        <a:sym typeface="Montserrat"/>
                      </a:endParaRPr>
                    </a:p>
                  </a:txBody>
                  <a:tcPr marL="91450" marR="91450" marT="45725" marB="4572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008237"/>
      </a:accent1>
      <a:accent2>
        <a:srgbClr val="46C7E1"/>
      </a:accent2>
      <a:accent3>
        <a:srgbClr val="00468C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DA0635F-9EDF-404D-B577-017A68302DEB}"/>
</file>

<file path=customXml/itemProps2.xml><?xml version="1.0" encoding="utf-8"?>
<ds:datastoreItem xmlns:ds="http://schemas.openxmlformats.org/officeDocument/2006/customXml" ds:itemID="{475E32C3-41C5-490E-9D5B-58ED380F97AC}"/>
</file>

<file path=customXml/itemProps3.xml><?xml version="1.0" encoding="utf-8"?>
<ds:datastoreItem xmlns:ds="http://schemas.openxmlformats.org/officeDocument/2006/customXml" ds:itemID="{92BCC22E-71C8-415C-8F9A-E3EC009D090E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243</Words>
  <PresentationFormat>Custom</PresentationFormat>
  <Paragraphs>59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Montserrat</vt:lpstr>
      <vt:lpstr>Montserrat SemiBold</vt:lpstr>
      <vt:lpstr>Montserrat Medium</vt:lpstr>
      <vt:lpstr>Calibri</vt:lpstr>
      <vt:lpstr>Oak National Academy v2</vt:lpstr>
      <vt:lpstr>1_Oak National Academy v2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2020-10-11T15:39:11Z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