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  <p:sldMasterId id="2147483674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embeddedFontLst>
    <p:embeddedFont>
      <p:font typeface="Montserrat" charset="0"/>
      <p:regular r:id="rId16"/>
      <p:bold r:id="rId17"/>
      <p:italic r:id="rId18"/>
      <p:boldItalic r:id="rId19"/>
    </p:embeddedFont>
    <p:embeddedFont>
      <p:font typeface="Montserrat SemiBold" charset="0"/>
      <p:regular r:id="rId20"/>
      <p:bold r:id="rId21"/>
      <p:italic r:id="rId22"/>
      <p:boldItalic r:id="rId23"/>
    </p:embeddedFont>
    <p:embeddedFont>
      <p:font typeface="Montserrat Medium" charset="0"/>
      <p:regular r:id="rId24"/>
      <p:bold r:id="rId25"/>
      <p:italic r:id="rId26"/>
      <p:boldItalic r:id="rId27"/>
    </p:embeddedFont>
    <p:embeddedFont>
      <p:font typeface="NTPreCursivefk" pitchFamily="66" charset="0"/>
      <p:regular r:id="rId28"/>
    </p:embeddedFont>
    <p:embeddedFont>
      <p:font typeface="Calibri" pitchFamily="3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customXml" Target="../customXml/item3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customXml" Target="../customXml/item1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8c9661809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g8c9661809a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c9661809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g8c9661809a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6" name="Google Shape;20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8c9661809a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8c9661809a_0_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g8c9661809a_0_5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8c9661809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8c9661809a_0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8c9661809a_0_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5" name="Google Shape;24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8c974e8f0e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8c974e8f0e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8c974e8f0e_0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12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2"/>
          </p:nvPr>
        </p:nvSpPr>
        <p:spPr>
          <a:xfrm>
            <a:off x="289792" y="5412592"/>
            <a:ext cx="5268000" cy="8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Mitchell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28950" y="1418825"/>
            <a:ext cx="10968000" cy="193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Describing and creating shape patterns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1" y="226900"/>
            <a:ext cx="6253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225000" y="1786066"/>
            <a:ext cx="7742000" cy="740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Shape patterns</a:t>
            </a:r>
            <a:endParaRPr sz="38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225000" y="2994616"/>
            <a:ext cx="7742000" cy="740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66"/>
              <a:buFont typeface="Arial"/>
              <a:buNone/>
            </a:pPr>
            <a:r>
              <a:rPr lang="en-GB" sz="3866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Talk task</a:t>
            </a:r>
            <a:endParaRPr sz="3866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225000" y="4203166"/>
            <a:ext cx="7742000" cy="7408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1" name="Google Shape;161;p29"/>
          <p:cNvSpPr txBox="1"/>
          <p:nvPr/>
        </p:nvSpPr>
        <p:spPr>
          <a:xfrm>
            <a:off x="2225000" y="5411716"/>
            <a:ext cx="7742000" cy="74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Quiz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2" name="Google Shape;162;p29"/>
          <p:cNvCxnSpPr>
            <a:stCxn id="158" idx="2"/>
            <a:endCxn id="159" idx="0"/>
          </p:cNvCxnSpPr>
          <p:nvPr/>
        </p:nvCxnSpPr>
        <p:spPr>
          <a:xfrm>
            <a:off x="6096000" y="25268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9"/>
          <p:cNvCxnSpPr>
            <a:stCxn id="159" idx="2"/>
            <a:endCxn id="160" idx="0"/>
          </p:cNvCxnSpPr>
          <p:nvPr/>
        </p:nvCxnSpPr>
        <p:spPr>
          <a:xfrm>
            <a:off x="6096000" y="373541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9"/>
          <p:cNvCxnSpPr>
            <a:stCxn id="160" idx="2"/>
            <a:endCxn id="161" idx="0"/>
          </p:cNvCxnSpPr>
          <p:nvPr/>
        </p:nvCxnSpPr>
        <p:spPr>
          <a:xfrm>
            <a:off x="6096000" y="49439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398272" y="226900"/>
            <a:ext cx="6084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1876767" y="21030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Pencil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0"/>
          <p:cNvSpPr txBox="1"/>
          <p:nvPr/>
        </p:nvSpPr>
        <p:spPr>
          <a:xfrm>
            <a:off x="5595275" y="21030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87450" y="3019087"/>
            <a:ext cx="2253899" cy="243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41090" y="2876547"/>
            <a:ext cx="2557425" cy="255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sp>
        <p:nvSpPr>
          <p:cNvPr id="180" name="Google Shape;180;p31"/>
          <p:cNvSpPr/>
          <p:nvPr/>
        </p:nvSpPr>
        <p:spPr>
          <a:xfrm>
            <a:off x="398275" y="226900"/>
            <a:ext cx="10921500" cy="18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pattern has a </a:t>
            </a:r>
            <a:r>
              <a:rPr lang="en-GB" sz="4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repeated</a:t>
            </a: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design or </a:t>
            </a:r>
            <a:r>
              <a:rPr lang="en-GB" sz="4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recurring</a:t>
            </a: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sequence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1">
              <a:solidFill>
                <a:srgbClr val="13131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1" name="Google Shape;18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300" y="2014538"/>
            <a:ext cx="11753850" cy="172402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1"/>
          <p:cNvSpPr txBox="1"/>
          <p:nvPr/>
        </p:nvSpPr>
        <p:spPr>
          <a:xfrm>
            <a:off x="485150" y="3887275"/>
            <a:ext cx="8113800" cy="15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shapes are in the pattern?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is the pattern?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shape will be next in the pattern?</a:t>
            </a:r>
            <a:endParaRPr sz="2400">
              <a:solidFill>
                <a:schemeClr val="dk2"/>
              </a:solidFill>
            </a:endParaRPr>
          </a:p>
        </p:txBody>
      </p:sp>
      <p:pic>
        <p:nvPicPr>
          <p:cNvPr id="183" name="Google Shape;183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45707" y="3887275"/>
            <a:ext cx="1316325" cy="1301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189" name="Google Shape;189;p32"/>
          <p:cNvSpPr/>
          <p:nvPr/>
        </p:nvSpPr>
        <p:spPr>
          <a:xfrm>
            <a:off x="398275" y="226900"/>
            <a:ext cx="10921500" cy="18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pattern has a </a:t>
            </a:r>
            <a:r>
              <a:rPr lang="en-GB" sz="4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repeated</a:t>
            </a: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design or </a:t>
            </a:r>
            <a:r>
              <a:rPr lang="en-GB" sz="4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recurring</a:t>
            </a: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sequence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1">
              <a:solidFill>
                <a:srgbClr val="13131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0" name="Google Shape;190;p32"/>
          <p:cNvSpPr txBox="1"/>
          <p:nvPr/>
        </p:nvSpPr>
        <p:spPr>
          <a:xfrm>
            <a:off x="199975" y="4262350"/>
            <a:ext cx="8113800" cy="15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shapes are in the pattern?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is the pattern?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shape will be next in the pattern?</a:t>
            </a:r>
            <a:endParaRPr sz="2400">
              <a:solidFill>
                <a:schemeClr val="dk2"/>
              </a:solidFill>
            </a:endParaRPr>
          </a:p>
        </p:txBody>
      </p:sp>
      <p:pic>
        <p:nvPicPr>
          <p:cNvPr id="191" name="Google Shape;19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5563" y="1900288"/>
            <a:ext cx="9420225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86666" y="4186288"/>
            <a:ext cx="1876983" cy="2074525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2"/>
          <p:cNvSpPr/>
          <p:nvPr/>
        </p:nvSpPr>
        <p:spPr>
          <a:xfrm>
            <a:off x="11352875" y="2346600"/>
            <a:ext cx="545400" cy="660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32"/>
          <p:cNvSpPr/>
          <p:nvPr/>
        </p:nvSpPr>
        <p:spPr>
          <a:xfrm>
            <a:off x="9568150" y="4362675"/>
            <a:ext cx="545400" cy="660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6</a:t>
            </a:fld>
            <a:endParaRPr/>
          </a:p>
        </p:txBody>
      </p:sp>
      <p:sp>
        <p:nvSpPr>
          <p:cNvPr id="200" name="Google Shape;200;p33"/>
          <p:cNvSpPr/>
          <p:nvPr/>
        </p:nvSpPr>
        <p:spPr>
          <a:xfrm>
            <a:off x="398275" y="226900"/>
            <a:ext cx="10921500" cy="18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pattern has a </a:t>
            </a:r>
            <a:r>
              <a:rPr lang="en-GB" sz="4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repeated</a:t>
            </a: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design or </a:t>
            </a:r>
            <a:r>
              <a:rPr lang="en-GB" sz="45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recurring</a:t>
            </a:r>
            <a:r>
              <a:rPr lang="en-GB" sz="4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sequence</a:t>
            </a:r>
            <a:endParaRPr sz="4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endParaRPr sz="4400" b="1">
              <a:solidFill>
                <a:srgbClr val="13131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1" name="Google Shape;201;p33"/>
          <p:cNvSpPr txBox="1"/>
          <p:nvPr/>
        </p:nvSpPr>
        <p:spPr>
          <a:xfrm>
            <a:off x="491525" y="4283725"/>
            <a:ext cx="8113800" cy="15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shapes are in the pattern?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is the pattern?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●"/>
            </a:pPr>
            <a:r>
              <a:rPr lang="en-GB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What shape will be next in the pattern?</a:t>
            </a:r>
            <a:endParaRPr sz="2400">
              <a:solidFill>
                <a:schemeClr val="dk2"/>
              </a:solidFill>
            </a:endParaRPr>
          </a:p>
        </p:txBody>
      </p:sp>
      <p:pic>
        <p:nvPicPr>
          <p:cNvPr id="202" name="Google Shape;20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5125" y="1963800"/>
            <a:ext cx="10344150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20146" y="4283725"/>
            <a:ext cx="1574432" cy="153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7</a:t>
            </a:fld>
            <a:endParaRPr/>
          </a:p>
        </p:txBody>
      </p:sp>
      <p:sp>
        <p:nvSpPr>
          <p:cNvPr id="209" name="Google Shape;209;p34"/>
          <p:cNvSpPr/>
          <p:nvPr/>
        </p:nvSpPr>
        <p:spPr>
          <a:xfrm>
            <a:off x="233028" y="144275"/>
            <a:ext cx="34521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Talk task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0" name="Google Shape;210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17525" y="890611"/>
            <a:ext cx="6071502" cy="98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7588" y="2094338"/>
            <a:ext cx="6071369" cy="98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17575" y="3173713"/>
            <a:ext cx="6071398" cy="9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4"/>
          <p:cNvSpPr txBox="1"/>
          <p:nvPr/>
        </p:nvSpPr>
        <p:spPr>
          <a:xfrm>
            <a:off x="215550" y="4253100"/>
            <a:ext cx="11760900" cy="2241300"/>
          </a:xfrm>
          <a:prstGeom prst="rect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>
                <a:latin typeface="Montserrat"/>
                <a:ea typeface="Montserrat"/>
                <a:cs typeface="Montserrat"/>
                <a:sym typeface="Montserrat"/>
              </a:rPr>
              <a:t>Say it out loud:</a:t>
            </a:r>
            <a:endParaRPr sz="33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>
                <a:latin typeface="Montserrat"/>
                <a:ea typeface="Montserrat"/>
                <a:cs typeface="Montserrat"/>
                <a:sym typeface="Montserrat"/>
              </a:rPr>
              <a:t>The pattern is ___________ so the next shape in the pattern is ____________.</a:t>
            </a:r>
            <a:endParaRPr sz="31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8</a:t>
            </a:fld>
            <a:endParaRPr/>
          </a:p>
        </p:txBody>
      </p:sp>
      <p:pic>
        <p:nvPicPr>
          <p:cNvPr id="219" name="Google Shape;219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5975" y="1041500"/>
            <a:ext cx="8139375" cy="196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7575" y="3610525"/>
            <a:ext cx="10756175" cy="18141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35"/>
          <p:cNvSpPr/>
          <p:nvPr/>
        </p:nvSpPr>
        <p:spPr>
          <a:xfrm>
            <a:off x="233019" y="144275"/>
            <a:ext cx="115164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37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Can you remember the name of these shapes?</a:t>
            </a:r>
            <a:endParaRPr sz="7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09786" y="5857892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NTPreCursivefk" pitchFamily="66" charset="0"/>
              </a:rPr>
              <a:t>What would the next 3 shapes in the pattern be?</a:t>
            </a:r>
            <a:endParaRPr lang="en-GB" sz="32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9</a:t>
            </a:fld>
            <a:endParaRPr/>
          </a:p>
        </p:txBody>
      </p:sp>
      <p:pic>
        <p:nvPicPr>
          <p:cNvPr id="228" name="Google Shape;228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7050" y="1627500"/>
            <a:ext cx="7946001" cy="134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13050" y="1651175"/>
            <a:ext cx="1140052" cy="109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67850" y="1605575"/>
            <a:ext cx="1140050" cy="1186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607900" y="1467525"/>
            <a:ext cx="1354413" cy="134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"/>
          <p:cNvSpPr txBox="1">
            <a:spLocks noGrp="1"/>
          </p:cNvSpPr>
          <p:nvPr>
            <p:ph type="sldNum" idx="12"/>
          </p:nvPr>
        </p:nvSpPr>
        <p:spPr>
          <a:xfrm>
            <a:off x="611961" y="61625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10</a:t>
            </a:fld>
            <a:endParaRPr/>
          </a:p>
        </p:txBody>
      </p:sp>
      <p:sp>
        <p:nvSpPr>
          <p:cNvPr id="238" name="Google Shape;238;p37"/>
          <p:cNvSpPr txBox="1"/>
          <p:nvPr/>
        </p:nvSpPr>
        <p:spPr>
          <a:xfrm>
            <a:off x="514025" y="39500"/>
            <a:ext cx="7371900" cy="170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/>
          </a:p>
        </p:txBody>
      </p:sp>
      <p:sp>
        <p:nvSpPr>
          <p:cNvPr id="239" name="Google Shape;239;p37"/>
          <p:cNvSpPr txBox="1"/>
          <p:nvPr/>
        </p:nvSpPr>
        <p:spPr>
          <a:xfrm>
            <a:off x="413725" y="763800"/>
            <a:ext cx="9804300" cy="18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Can you create your own shape pattern that: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Includes 3 different shapes?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Has  pentagon in it?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Only has 1 shape?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0" name="Google Shape;240;p37"/>
          <p:cNvSpPr/>
          <p:nvPr/>
        </p:nvSpPr>
        <p:spPr>
          <a:xfrm>
            <a:off x="1040600" y="1848725"/>
            <a:ext cx="7685400" cy="940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37"/>
          <p:cNvSpPr/>
          <p:nvPr/>
        </p:nvSpPr>
        <p:spPr>
          <a:xfrm>
            <a:off x="1040600" y="3552400"/>
            <a:ext cx="7685400" cy="940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37"/>
          <p:cNvSpPr/>
          <p:nvPr/>
        </p:nvSpPr>
        <p:spPr>
          <a:xfrm>
            <a:off x="981825" y="5256075"/>
            <a:ext cx="7685400" cy="940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8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8" name="Google Shape;248;p38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49" name="Google Shape;249;p38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9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8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8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9"/>
          <p:cNvSpPr txBox="1">
            <a:spLocks noGrp="1"/>
          </p:cNvSpPr>
          <p:nvPr>
            <p:ph type="sldNum" idx="12"/>
          </p:nvPr>
        </p:nvSpPr>
        <p:spPr>
          <a:xfrm>
            <a:off x="611961" y="61625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12</a:t>
            </a:fld>
            <a:endParaRPr/>
          </a:p>
        </p:txBody>
      </p:sp>
      <p:sp>
        <p:nvSpPr>
          <p:cNvPr id="258" name="Google Shape;258;p39"/>
          <p:cNvSpPr txBox="1"/>
          <p:nvPr/>
        </p:nvSpPr>
        <p:spPr>
          <a:xfrm>
            <a:off x="514025" y="39500"/>
            <a:ext cx="7371900" cy="170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/>
          </a:p>
        </p:txBody>
      </p:sp>
      <p:sp>
        <p:nvSpPr>
          <p:cNvPr id="259" name="Google Shape;259;p39"/>
          <p:cNvSpPr txBox="1"/>
          <p:nvPr/>
        </p:nvSpPr>
        <p:spPr>
          <a:xfrm>
            <a:off x="514025" y="1616325"/>
            <a:ext cx="9804300" cy="18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Includes 3 different shapes?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Has  pentagon in it?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Only has 1 shape?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0" name="Google Shape;260;p39"/>
          <p:cNvSpPr txBox="1"/>
          <p:nvPr/>
        </p:nvSpPr>
        <p:spPr>
          <a:xfrm>
            <a:off x="514025" y="890600"/>
            <a:ext cx="10386300" cy="1102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Here is an example of my patterns but y</a:t>
            </a:r>
            <a:r>
              <a:rPr lang="en-GB" sz="2800" b="0" i="0" u="none" strike="noStrike" cap="none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our answers may be different</a:t>
            </a:r>
            <a:r>
              <a:rPr lang="en-GB" sz="28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.</a:t>
            </a:r>
            <a:endParaRPr sz="2800" b="0" i="0" u="none" strike="noStrike" cap="none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261" name="Google Shape;261;p39"/>
          <p:cNvPicPr preferRelativeResize="0"/>
          <p:nvPr/>
        </p:nvPicPr>
        <p:blipFill rotWithShape="1">
          <a:blip r:embed="rId3">
            <a:alphaModFix/>
          </a:blip>
          <a:srcRect t="14052" b="62178"/>
          <a:stretch/>
        </p:blipFill>
        <p:spPr>
          <a:xfrm>
            <a:off x="867425" y="2503825"/>
            <a:ext cx="4327825" cy="94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9"/>
          <p:cNvPicPr preferRelativeResize="0"/>
          <p:nvPr/>
        </p:nvPicPr>
        <p:blipFill rotWithShape="1">
          <a:blip r:embed="rId3">
            <a:alphaModFix/>
          </a:blip>
          <a:srcRect l="4168" t="48231" b="27253"/>
          <a:stretch/>
        </p:blipFill>
        <p:spPr>
          <a:xfrm>
            <a:off x="1031000" y="3886262"/>
            <a:ext cx="4327825" cy="89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9"/>
          <p:cNvPicPr preferRelativeResize="0"/>
          <p:nvPr/>
        </p:nvPicPr>
        <p:blipFill rotWithShape="1">
          <a:blip r:embed="rId3">
            <a:alphaModFix/>
          </a:blip>
          <a:srcRect l="4177" t="77368"/>
          <a:stretch/>
        </p:blipFill>
        <p:spPr>
          <a:xfrm>
            <a:off x="1031000" y="5227873"/>
            <a:ext cx="4327825" cy="9346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A756C02-7770-4C9C-9D10-A87390B7BB2E}"/>
</file>

<file path=customXml/itemProps2.xml><?xml version="1.0" encoding="utf-8"?>
<ds:datastoreItem xmlns:ds="http://schemas.openxmlformats.org/officeDocument/2006/customXml" ds:itemID="{E47A0B21-5FBB-4A71-A06F-73CE4F52ADB8}"/>
</file>

<file path=customXml/itemProps3.xml><?xml version="1.0" encoding="utf-8"?>
<ds:datastoreItem xmlns:ds="http://schemas.openxmlformats.org/officeDocument/2006/customXml" ds:itemID="{CD257314-2253-4FBE-960C-9B14182DBD8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</Words>
  <PresentationFormat>Custom</PresentationFormat>
  <Paragraphs>65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Montserrat</vt:lpstr>
      <vt:lpstr>Montserrat SemiBold</vt:lpstr>
      <vt:lpstr>Montserrat Medium</vt:lpstr>
      <vt:lpstr>NTPreCursivefk</vt:lpstr>
      <vt:lpstr>Calibri</vt:lpstr>
      <vt:lpstr>Oak National Academy v2</vt:lpstr>
      <vt:lpstr>1_Oak National Academy v2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2</cp:revision>
  <dcterms:modified xsi:type="dcterms:W3CDTF">2020-10-11T15:35:25Z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